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12" r:id="rId3"/>
    <p:sldId id="293" r:id="rId4"/>
    <p:sldId id="294" r:id="rId5"/>
    <p:sldId id="292" r:id="rId6"/>
    <p:sldId id="257" r:id="rId7"/>
    <p:sldId id="261" r:id="rId8"/>
    <p:sldId id="259" r:id="rId9"/>
    <p:sldId id="262" r:id="rId10"/>
    <p:sldId id="264" r:id="rId11"/>
    <p:sldId id="263" r:id="rId12"/>
    <p:sldId id="265" r:id="rId13"/>
    <p:sldId id="266" r:id="rId14"/>
    <p:sldId id="267" r:id="rId15"/>
    <p:sldId id="268" r:id="rId16"/>
    <p:sldId id="270" r:id="rId17"/>
    <p:sldId id="269" r:id="rId18"/>
    <p:sldId id="272" r:id="rId19"/>
    <p:sldId id="258" r:id="rId20"/>
    <p:sldId id="274" r:id="rId21"/>
    <p:sldId id="275" r:id="rId22"/>
    <p:sldId id="276" r:id="rId23"/>
    <p:sldId id="277" r:id="rId24"/>
    <p:sldId id="279" r:id="rId25"/>
    <p:sldId id="280" r:id="rId26"/>
    <p:sldId id="281" r:id="rId27"/>
    <p:sldId id="284" r:id="rId28"/>
    <p:sldId id="286" r:id="rId29"/>
    <p:sldId id="288" r:id="rId30"/>
    <p:sldId id="289" r:id="rId31"/>
    <p:sldId id="271" r:id="rId32"/>
    <p:sldId id="291" r:id="rId33"/>
    <p:sldId id="297" r:id="rId34"/>
    <p:sldId id="298" r:id="rId35"/>
    <p:sldId id="299" r:id="rId36"/>
    <p:sldId id="300" r:id="rId37"/>
    <p:sldId id="301" r:id="rId38"/>
    <p:sldId id="302" r:id="rId39"/>
    <p:sldId id="303" r:id="rId40"/>
    <p:sldId id="304" r:id="rId41"/>
    <p:sldId id="305" r:id="rId42"/>
    <p:sldId id="306" r:id="rId43"/>
    <p:sldId id="307" r:id="rId44"/>
    <p:sldId id="308" r:id="rId45"/>
    <p:sldId id="309" r:id="rId46"/>
    <p:sldId id="310" r:id="rId47"/>
    <p:sldId id="311" r:id="rId4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A8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6" autoAdjust="0"/>
    <p:restoredTop sz="94660"/>
  </p:normalViewPr>
  <p:slideViewPr>
    <p:cSldViewPr snapToGrid="0" snapToObjects="1">
      <p:cViewPr>
        <p:scale>
          <a:sx n="124" d="100"/>
          <a:sy n="124" d="100"/>
        </p:scale>
        <p:origin x="15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1097280"/>
            <a:ext cx="7680960" cy="1097280"/>
          </a:xfrm>
          <a:prstGeom prst="rect">
            <a:avLst/>
          </a:prstGeom>
          <a:noFill/>
          <a:ln/>
        </p:spPr>
        <p:txBody>
          <a:bodyPr wrap="square" lIns="0" tIns="0" rIns="0" bIns="0" rtlCol="0" anchor="ctr"/>
          <a:lstStyle/>
          <a:p>
            <a:pPr marL="0" indent="0" algn="l">
              <a:buNone/>
            </a:pPr>
            <a:r>
              <a:rPr lang="en-US" sz="4800" b="1" kern="0" spc="400" dirty="0">
                <a:solidFill>
                  <a:srgbClr val="C9A84C"/>
                </a:solidFill>
                <a:latin typeface="Georgia" pitchFamily="34" charset="0"/>
                <a:ea typeface="Georgia" pitchFamily="34" charset="-122"/>
                <a:cs typeface="Georgia" pitchFamily="34" charset="-120"/>
              </a:rPr>
              <a:t>ARTIFICIAL ACTION</a:t>
            </a:r>
            <a:endParaRPr lang="en-US" sz="4800" dirty="0"/>
          </a:p>
        </p:txBody>
      </p:sp>
      <p:sp>
        <p:nvSpPr>
          <p:cNvPr id="4" name="Shape 2"/>
          <p:cNvSpPr/>
          <p:nvPr/>
        </p:nvSpPr>
        <p:spPr>
          <a:xfrm>
            <a:off x="731520" y="2286000"/>
            <a:ext cx="2286000" cy="27432"/>
          </a:xfrm>
          <a:prstGeom prst="rect">
            <a:avLst/>
          </a:prstGeom>
          <a:solidFill>
            <a:srgbClr val="C9A84C"/>
          </a:solidFill>
          <a:ln/>
        </p:spPr>
        <p:txBody>
          <a:bodyPr/>
          <a:lstStyle/>
          <a:p>
            <a:endParaRPr lang="en-CA"/>
          </a:p>
        </p:txBody>
      </p:sp>
      <p:sp>
        <p:nvSpPr>
          <p:cNvPr id="5" name="Text 3"/>
          <p:cNvSpPr/>
          <p:nvPr/>
        </p:nvSpPr>
        <p:spPr>
          <a:xfrm>
            <a:off x="731520" y="2514600"/>
            <a:ext cx="7315200" cy="146304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Michael Fraser</a:t>
            </a:r>
            <a:endParaRPr lang="en-US" sz="2000" dirty="0"/>
          </a:p>
          <a:p>
            <a:pPr marL="0" indent="0">
              <a:buNone/>
            </a:pPr>
            <a:r>
              <a:rPr lang="en-US" sz="1400" dirty="0">
                <a:solidFill>
                  <a:srgbClr val="B0B0B0"/>
                </a:solidFill>
                <a:latin typeface="Calibri" pitchFamily="34" charset="0"/>
                <a:ea typeface="Calibri" pitchFamily="34" charset="-122"/>
                <a:cs typeface="Calibri" pitchFamily="34" charset="-120"/>
              </a:rPr>
              <a:t>Trajectory Research</a:t>
            </a:r>
            <a:endParaRPr lang="en-US" sz="2000" dirty="0"/>
          </a:p>
          <a:p>
            <a:pPr marL="0" indent="0">
              <a:buNone/>
            </a:pPr>
            <a:endParaRPr lang="en-US" sz="2000" dirty="0"/>
          </a:p>
          <a:p>
            <a:pPr marL="0" indent="0">
              <a:buNone/>
            </a:pPr>
            <a:r>
              <a:rPr lang="en-US" sz="1300" dirty="0">
                <a:solidFill>
                  <a:srgbClr val="8899AA"/>
                </a:solidFill>
                <a:latin typeface="Calibri" pitchFamily="34" charset="0"/>
                <a:ea typeface="Calibri" pitchFamily="34" charset="-122"/>
                <a:cs typeface="Calibri" pitchFamily="34" charset="-120"/>
              </a:rPr>
              <a:t>Austrian Economics Research Conference 2026</a:t>
            </a:r>
            <a:endParaRPr lang="en-US" sz="2000" dirty="0"/>
          </a:p>
        </p:txBody>
      </p:sp>
      <p:sp>
        <p:nvSpPr>
          <p:cNvPr id="6" name="Shape 4"/>
          <p:cNvSpPr/>
          <p:nvPr/>
        </p:nvSpPr>
        <p:spPr>
          <a:xfrm>
            <a:off x="0" y="5106924"/>
            <a:ext cx="9144000" cy="36576"/>
          </a:xfrm>
          <a:prstGeom prst="rect">
            <a:avLst/>
          </a:prstGeom>
          <a:solidFill>
            <a:srgbClr val="C9A84C"/>
          </a:solidFill>
          <a:ln/>
        </p:spPr>
        <p:txBody>
          <a:bodyPr/>
          <a:lstStyle/>
          <a:p>
            <a:endParaRPr lang="en-C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ACTIVE TRAJECTORY</a:t>
            </a:r>
            <a:endParaRPr lang="en-US" sz="1100" dirty="0"/>
          </a:p>
        </p:txBody>
      </p:sp>
      <p:sp>
        <p:nvSpPr>
          <p:cNvPr id="4" name="Text 2"/>
          <p:cNvSpPr/>
          <p:nvPr/>
        </p:nvSpPr>
        <p:spPr>
          <a:xfrm>
            <a:off x="731520" y="731520"/>
            <a:ext cx="73152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Weights and Alignment</a:t>
            </a:r>
            <a:endParaRPr lang="en-US" sz="3200" dirty="0"/>
          </a:p>
        </p:txBody>
      </p:sp>
      <p:sp>
        <p:nvSpPr>
          <p:cNvPr id="5" name="Shape 3"/>
          <p:cNvSpPr/>
          <p:nvPr/>
        </p:nvSpPr>
        <p:spPr>
          <a:xfrm>
            <a:off x="731520" y="1645920"/>
            <a:ext cx="3657600" cy="2560320"/>
          </a:xfrm>
          <a:prstGeom prst="rect">
            <a:avLst/>
          </a:prstGeom>
          <a:solidFill>
            <a:srgbClr val="162236"/>
          </a:solidFill>
          <a:ln w="12700">
            <a:solidFill>
              <a:srgbClr val="3A4A6B"/>
            </a:solidFill>
            <a:prstDash val="solid"/>
          </a:ln>
        </p:spPr>
        <p:txBody>
          <a:bodyPr/>
          <a:lstStyle/>
          <a:p>
            <a:endParaRPr lang="en-CA"/>
          </a:p>
        </p:txBody>
      </p:sp>
      <p:sp>
        <p:nvSpPr>
          <p:cNvPr id="6" name="Text 4"/>
          <p:cNvSpPr/>
          <p:nvPr/>
        </p:nvSpPr>
        <p:spPr>
          <a:xfrm>
            <a:off x="731520" y="1737360"/>
            <a:ext cx="3657600" cy="457200"/>
          </a:xfrm>
          <a:prstGeom prst="rect">
            <a:avLst/>
          </a:prstGeom>
          <a:noFill/>
          <a:ln/>
        </p:spPr>
        <p:txBody>
          <a:bodyPr wrap="square" lIns="0" tIns="0" rIns="0" bIns="0" rtlCol="0" anchor="ctr"/>
          <a:lstStyle/>
          <a:p>
            <a:pPr marL="0" indent="0" algn="ctr">
              <a:buNone/>
            </a:pPr>
            <a:r>
              <a:rPr lang="en-US" sz="1800" b="1" dirty="0">
                <a:solidFill>
                  <a:srgbClr val="B0B0B0"/>
                </a:solidFill>
                <a:latin typeface="Georgia" pitchFamily="34" charset="0"/>
                <a:ea typeface="Georgia" pitchFamily="34" charset="-122"/>
                <a:cs typeface="Georgia" pitchFamily="34" charset="-120"/>
              </a:rPr>
              <a:t>Base Model Weights</a:t>
            </a:r>
            <a:endParaRPr lang="en-US" sz="1800" dirty="0"/>
          </a:p>
        </p:txBody>
      </p:sp>
      <p:sp>
        <p:nvSpPr>
          <p:cNvPr id="7" name="Text 5"/>
          <p:cNvSpPr/>
          <p:nvPr/>
        </p:nvSpPr>
        <p:spPr>
          <a:xfrm>
            <a:off x="1097280" y="2377440"/>
            <a:ext cx="2926080" cy="1828800"/>
          </a:xfrm>
          <a:prstGeom prst="rect">
            <a:avLst/>
          </a:prstGeom>
          <a:noFill/>
          <a:ln/>
        </p:spPr>
        <p:txBody>
          <a:bodyPr wrap="square" lIns="0" tIns="0" rIns="0" bIns="0" rtlCol="0" anchor="ctr"/>
          <a:lstStyle/>
          <a:p>
            <a:pPr marL="0" indent="0">
              <a:buNone/>
            </a:pPr>
            <a:r>
              <a:rPr lang="en-US" sz="1400" dirty="0">
                <a:solidFill>
                  <a:srgbClr val="B0B0B0"/>
                </a:solidFill>
                <a:latin typeface="Calibri" pitchFamily="34" charset="0"/>
                <a:ea typeface="Calibri" pitchFamily="34" charset="-122"/>
                <a:cs typeface="Calibri" pitchFamily="34" charset="-120"/>
              </a:rPr>
              <a:t>Raw text completion</a:t>
            </a:r>
            <a:endParaRPr lang="en-US" sz="1400" dirty="0"/>
          </a:p>
          <a:p>
            <a:pPr marL="0" indent="0">
              <a:buNone/>
            </a:pPr>
            <a:endParaRPr lang="en-US" sz="1400" dirty="0"/>
          </a:p>
          <a:p>
            <a:pPr marL="0" indent="0">
              <a:buNone/>
            </a:pPr>
            <a:r>
              <a:rPr lang="en-US" sz="1400" dirty="0">
                <a:solidFill>
                  <a:srgbClr val="B0B0B0"/>
                </a:solidFill>
                <a:latin typeface="Calibri" pitchFamily="34" charset="0"/>
                <a:ea typeface="Calibri" pitchFamily="34" charset="-122"/>
                <a:cs typeface="Calibri" pitchFamily="34" charset="-120"/>
              </a:rPr>
              <a:t>No user/assistant structure</a:t>
            </a:r>
            <a:endParaRPr lang="en-US" sz="1400" dirty="0"/>
          </a:p>
          <a:p>
            <a:pPr marL="0" indent="0">
              <a:buNone/>
            </a:pPr>
            <a:endParaRPr lang="en-US" sz="1400" dirty="0"/>
          </a:p>
          <a:p>
            <a:pPr marL="0" indent="0">
              <a:buNone/>
            </a:pPr>
            <a:r>
              <a:rPr lang="en-US" sz="1400" dirty="0">
                <a:solidFill>
                  <a:srgbClr val="B0B0B0"/>
                </a:solidFill>
                <a:latin typeface="Calibri" pitchFamily="34" charset="0"/>
                <a:ea typeface="Calibri" pitchFamily="34" charset="-122"/>
                <a:cs typeface="Calibri" pitchFamily="34" charset="-120"/>
              </a:rPr>
              <a:t>No orientation toward the other</a:t>
            </a:r>
            <a:endParaRPr lang="en-US" sz="1400" dirty="0"/>
          </a:p>
          <a:p>
            <a:pPr marL="0" indent="0">
              <a:buNone/>
            </a:pPr>
            <a:endParaRPr lang="en-US" sz="1400" dirty="0"/>
          </a:p>
          <a:p>
            <a:pPr marL="0" indent="0">
              <a:buNone/>
            </a:pPr>
            <a:r>
              <a:rPr lang="en-US" sz="1400" i="1" dirty="0">
                <a:solidFill>
                  <a:srgbClr val="8899AA"/>
                </a:solidFill>
                <a:latin typeface="Calibri" pitchFamily="34" charset="0"/>
                <a:ea typeface="Calibri" pitchFamily="34" charset="-122"/>
                <a:cs typeface="Calibri" pitchFamily="34" charset="-120"/>
              </a:rPr>
              <a:t>A solipsistic actor — a Crusoe</a:t>
            </a:r>
            <a:endParaRPr lang="en-US" sz="1400" dirty="0"/>
          </a:p>
        </p:txBody>
      </p:sp>
      <p:sp>
        <p:nvSpPr>
          <p:cNvPr id="8" name="Shape 6"/>
          <p:cNvSpPr/>
          <p:nvPr/>
        </p:nvSpPr>
        <p:spPr>
          <a:xfrm>
            <a:off x="4754880" y="1645920"/>
            <a:ext cx="3657600" cy="2560320"/>
          </a:xfrm>
          <a:prstGeom prst="rect">
            <a:avLst/>
          </a:prstGeom>
          <a:solidFill>
            <a:srgbClr val="1A2A1A"/>
          </a:solidFill>
          <a:ln w="19050">
            <a:solidFill>
              <a:srgbClr val="C9A84C"/>
            </a:solidFill>
            <a:prstDash val="solid"/>
          </a:ln>
        </p:spPr>
        <p:txBody>
          <a:bodyPr/>
          <a:lstStyle/>
          <a:p>
            <a:endParaRPr lang="en-CA"/>
          </a:p>
        </p:txBody>
      </p:sp>
      <p:sp>
        <p:nvSpPr>
          <p:cNvPr id="9" name="Text 7"/>
          <p:cNvSpPr/>
          <p:nvPr/>
        </p:nvSpPr>
        <p:spPr>
          <a:xfrm>
            <a:off x="4754880" y="1737360"/>
            <a:ext cx="3657600" cy="45720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Aligned Model Weights</a:t>
            </a:r>
            <a:endParaRPr lang="en-US" sz="1800" dirty="0"/>
          </a:p>
        </p:txBody>
      </p:sp>
      <p:sp>
        <p:nvSpPr>
          <p:cNvPr id="10" name="Text 8"/>
          <p:cNvSpPr/>
          <p:nvPr/>
        </p:nvSpPr>
        <p:spPr>
          <a:xfrm>
            <a:off x="5120640" y="2377440"/>
            <a:ext cx="2926080" cy="1828800"/>
          </a:xfrm>
          <a:prstGeom prst="rect">
            <a:avLst/>
          </a:prstGeom>
          <a:noFill/>
          <a:ln/>
        </p:spPr>
        <p:txBody>
          <a:bodyPr wrap="square" lIns="0" tIns="0" rIns="0" bIns="0" rtlCol="0" anchor="ctr"/>
          <a:lstStyle/>
          <a:p>
            <a:pPr marL="0" indent="0">
              <a:buNone/>
            </a:pPr>
            <a:r>
              <a:rPr lang="en-US" sz="1400" dirty="0">
                <a:solidFill>
                  <a:srgbClr val="E8E4DC"/>
                </a:solidFill>
                <a:latin typeface="Calibri" pitchFamily="34" charset="0"/>
                <a:ea typeface="Calibri" pitchFamily="34" charset="-122"/>
                <a:cs typeface="Calibri" pitchFamily="34" charset="-120"/>
              </a:rPr>
              <a:t>User/assistant turn structure</a:t>
            </a:r>
            <a:endParaRPr lang="en-US" sz="1400" dirty="0"/>
          </a:p>
          <a:p>
            <a:pPr marL="0" indent="0">
              <a:buNone/>
            </a:pPr>
            <a:endParaRPr lang="en-US" sz="1400" dirty="0"/>
          </a:p>
          <a:p>
            <a:pPr marL="0" indent="0">
              <a:buNone/>
            </a:pPr>
            <a:r>
              <a:rPr lang="en-US" sz="1400" dirty="0">
                <a:solidFill>
                  <a:srgbClr val="E8E4DC"/>
                </a:solidFill>
                <a:latin typeface="Calibri" pitchFamily="34" charset="0"/>
                <a:ea typeface="Calibri" pitchFamily="34" charset="-122"/>
                <a:cs typeface="Calibri" pitchFamily="34" charset="-120"/>
              </a:rPr>
              <a:t>Can refuse, redirect, comply</a:t>
            </a:r>
            <a:endParaRPr lang="en-US" sz="1400" dirty="0"/>
          </a:p>
          <a:p>
            <a:pPr marL="0" indent="0">
              <a:buNone/>
            </a:pPr>
            <a:endParaRPr lang="en-US" sz="1400" dirty="0"/>
          </a:p>
          <a:p>
            <a:pPr marL="0" indent="0">
              <a:buNone/>
            </a:pPr>
            <a:r>
              <a:rPr lang="en-US" sz="1400" dirty="0">
                <a:solidFill>
                  <a:srgbClr val="E8E4DC"/>
                </a:solidFill>
                <a:latin typeface="Calibri" pitchFamily="34" charset="0"/>
                <a:ea typeface="Calibri" pitchFamily="34" charset="-122"/>
                <a:cs typeface="Calibri" pitchFamily="34" charset="-120"/>
              </a:rPr>
              <a:t>Oriented toward the interlocutor</a:t>
            </a:r>
            <a:endParaRPr lang="en-US" sz="1400" dirty="0"/>
          </a:p>
          <a:p>
            <a:pPr marL="0" indent="0">
              <a:buNone/>
            </a:pPr>
            <a:endParaRPr lang="en-US" sz="1400" dirty="0"/>
          </a:p>
          <a:p>
            <a:pPr marL="0" indent="0">
              <a:buNone/>
            </a:pPr>
            <a:r>
              <a:rPr lang="en-US" sz="1400" i="1" dirty="0">
                <a:solidFill>
                  <a:srgbClr val="C9A84C"/>
                </a:solidFill>
                <a:latin typeface="Calibri" pitchFamily="34" charset="0"/>
                <a:ea typeface="Calibri" pitchFamily="34" charset="-122"/>
                <a:cs typeface="Calibri" pitchFamily="34" charset="-120"/>
              </a:rPr>
              <a:t>The introduction of Friday</a:t>
            </a:r>
            <a:endParaRPr lang="en-US" sz="1400" dirty="0"/>
          </a:p>
        </p:txBody>
      </p:sp>
      <p:sp>
        <p:nvSpPr>
          <p:cNvPr id="11" name="Text 9"/>
          <p:cNvSpPr/>
          <p:nvPr/>
        </p:nvSpPr>
        <p:spPr>
          <a:xfrm>
            <a:off x="731520" y="4434840"/>
            <a:ext cx="7680960" cy="548640"/>
          </a:xfrm>
          <a:prstGeom prst="rect">
            <a:avLst/>
          </a:prstGeom>
          <a:noFill/>
          <a:ln/>
        </p:spPr>
        <p:txBody>
          <a:bodyPr wrap="square" lIns="0" tIns="0" rIns="0" bIns="0" rtlCol="0" anchor="ctr"/>
          <a:lstStyle/>
          <a:p>
            <a:pPr marL="0" indent="0">
              <a:buNone/>
            </a:pPr>
            <a:r>
              <a:rPr lang="en-US" sz="1600" dirty="0">
                <a:solidFill>
                  <a:srgbClr val="E8E4DC"/>
                </a:solidFill>
                <a:latin typeface="Calibri" pitchFamily="34" charset="0"/>
                <a:ea typeface="Calibri" pitchFamily="34" charset="-122"/>
                <a:cs typeface="Calibri" pitchFamily="34" charset="-120"/>
              </a:rPr>
              <a:t>Alignment shapes the trajectory’s initial conditions — its disposition, not its specific actions.</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8">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914400"/>
            <a:ext cx="7680960" cy="1828800"/>
          </a:xfrm>
          <a:prstGeom prst="rect">
            <a:avLst/>
          </a:prstGeom>
          <a:noFill/>
          <a:ln/>
        </p:spPr>
        <p:txBody>
          <a:bodyPr wrap="square" lIns="0" tIns="0" rIns="0" bIns="0" rtlCol="0" anchor="ctr"/>
          <a:lstStyle/>
          <a:p>
            <a:pPr marL="0" indent="0">
              <a:buNone/>
            </a:pPr>
            <a:r>
              <a:rPr lang="en-US" sz="2800" dirty="0">
                <a:solidFill>
                  <a:srgbClr val="FFFFFF"/>
                </a:solidFill>
                <a:latin typeface="Georgia" pitchFamily="34" charset="0"/>
                <a:ea typeface="Georgia" pitchFamily="34" charset="-122"/>
                <a:cs typeface="Georgia" pitchFamily="34" charset="-120"/>
              </a:rPr>
              <a:t>When critics say the LLM has no purposes, they are looking at the weights — the inert substrate.</a:t>
            </a:r>
            <a:endParaRPr lang="en-US" sz="2800" dirty="0"/>
          </a:p>
        </p:txBody>
      </p:sp>
      <p:sp>
        <p:nvSpPr>
          <p:cNvPr id="3" name="Shape 1"/>
          <p:cNvSpPr/>
          <p:nvPr/>
        </p:nvSpPr>
        <p:spPr>
          <a:xfrm>
            <a:off x="731520" y="2926080"/>
            <a:ext cx="1828800" cy="27432"/>
          </a:xfrm>
          <a:prstGeom prst="rect">
            <a:avLst/>
          </a:prstGeom>
          <a:solidFill>
            <a:srgbClr val="C9A84C"/>
          </a:solidFill>
          <a:ln/>
        </p:spPr>
        <p:txBody>
          <a:bodyPr/>
          <a:lstStyle/>
          <a:p>
            <a:endParaRPr lang="en-CA"/>
          </a:p>
        </p:txBody>
      </p:sp>
      <p:sp>
        <p:nvSpPr>
          <p:cNvPr id="4" name="Text 2"/>
          <p:cNvSpPr/>
          <p:nvPr/>
        </p:nvSpPr>
        <p:spPr>
          <a:xfrm>
            <a:off x="731520" y="3200400"/>
            <a:ext cx="7680960" cy="1371600"/>
          </a:xfrm>
          <a:prstGeom prst="rect">
            <a:avLst/>
          </a:prstGeom>
          <a:noFill/>
          <a:ln/>
        </p:spPr>
        <p:txBody>
          <a:bodyPr wrap="square" lIns="0" tIns="0" rIns="0" bIns="0" rtlCol="0" anchor="ctr"/>
          <a:lstStyle/>
          <a:p>
            <a:pPr marL="0" indent="0">
              <a:buNone/>
            </a:pPr>
            <a:r>
              <a:rPr lang="en-US" sz="3000" b="1" dirty="0">
                <a:solidFill>
                  <a:srgbClr val="C9A84C"/>
                </a:solidFill>
                <a:latin typeface="Georgia" pitchFamily="34" charset="0"/>
                <a:ea typeface="Georgia" pitchFamily="34" charset="-122"/>
                <a:cs typeface="Georgia" pitchFamily="34" charset="-120"/>
              </a:rPr>
              <a:t>This is like dissecting a brain and asking “where’s the purpose?”</a:t>
            </a:r>
            <a:endParaRPr lang="en-US" sz="3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0">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WHERE DOES THE ACTION LIVE?</a:t>
            </a:r>
            <a:endParaRPr lang="en-US" sz="1100" dirty="0"/>
          </a:p>
        </p:txBody>
      </p:sp>
      <p:sp>
        <p:nvSpPr>
          <p:cNvPr id="4" name="Shape 2"/>
          <p:cNvSpPr/>
          <p:nvPr/>
        </p:nvSpPr>
        <p:spPr>
          <a:xfrm>
            <a:off x="731520" y="1097280"/>
            <a:ext cx="3657600" cy="3200400"/>
          </a:xfrm>
          <a:prstGeom prst="rect">
            <a:avLst/>
          </a:prstGeom>
          <a:solidFill>
            <a:srgbClr val="121E30"/>
          </a:solidFill>
          <a:ln w="12700">
            <a:solidFill>
              <a:srgbClr val="3A4A6B"/>
            </a:solidFill>
            <a:prstDash val="solid"/>
          </a:ln>
        </p:spPr>
        <p:txBody>
          <a:bodyPr/>
          <a:lstStyle/>
          <a:p>
            <a:endParaRPr lang="en-CA"/>
          </a:p>
        </p:txBody>
      </p:sp>
      <p:sp>
        <p:nvSpPr>
          <p:cNvPr id="5" name="Text 3"/>
          <p:cNvSpPr/>
          <p:nvPr/>
        </p:nvSpPr>
        <p:spPr>
          <a:xfrm>
            <a:off x="731520" y="1371600"/>
            <a:ext cx="3657600" cy="457200"/>
          </a:xfrm>
          <a:prstGeom prst="rect">
            <a:avLst/>
          </a:prstGeom>
          <a:noFill/>
          <a:ln/>
        </p:spPr>
        <p:txBody>
          <a:bodyPr wrap="square" lIns="0" tIns="0" rIns="0" bIns="0" rtlCol="0" anchor="ctr"/>
          <a:lstStyle/>
          <a:p>
            <a:pPr marL="0" indent="0" algn="ctr">
              <a:buNone/>
            </a:pPr>
            <a:r>
              <a:rPr lang="en-US" sz="1400" b="1" kern="0" spc="400" dirty="0">
                <a:solidFill>
                  <a:srgbClr val="8899AA"/>
                </a:solidFill>
                <a:latin typeface="Calibri" pitchFamily="34" charset="0"/>
                <a:ea typeface="Calibri" pitchFamily="34" charset="-122"/>
                <a:cs typeface="Calibri" pitchFamily="34" charset="-120"/>
              </a:rPr>
              <a:t>THE WEIGHTS</a:t>
            </a:r>
            <a:endParaRPr lang="en-US" sz="1400" dirty="0"/>
          </a:p>
        </p:txBody>
      </p:sp>
      <p:sp>
        <p:nvSpPr>
          <p:cNvPr id="6" name="Text 4"/>
          <p:cNvSpPr/>
          <p:nvPr/>
        </p:nvSpPr>
        <p:spPr>
          <a:xfrm>
            <a:off x="731520" y="1920240"/>
            <a:ext cx="3657600" cy="365760"/>
          </a:xfrm>
          <a:prstGeom prst="rect">
            <a:avLst/>
          </a:prstGeom>
          <a:noFill/>
          <a:ln/>
        </p:spPr>
        <p:txBody>
          <a:bodyPr wrap="square" lIns="0" tIns="0" rIns="0" bIns="0" rtlCol="0" anchor="ctr"/>
          <a:lstStyle/>
          <a:p>
            <a:pPr marL="0" indent="0" algn="ctr">
              <a:buNone/>
            </a:pPr>
            <a:r>
              <a:rPr lang="en-US" sz="1800" dirty="0">
                <a:solidFill>
                  <a:srgbClr val="B0B0B0"/>
                </a:solidFill>
                <a:latin typeface="Georgia" pitchFamily="34" charset="0"/>
                <a:ea typeface="Georgia" pitchFamily="34" charset="-122"/>
                <a:cs typeface="Georgia" pitchFamily="34" charset="-120"/>
              </a:rPr>
              <a:t>The inert substrate</a:t>
            </a:r>
            <a:endParaRPr lang="en-US" sz="1800" dirty="0"/>
          </a:p>
        </p:txBody>
      </p:sp>
      <p:sp>
        <p:nvSpPr>
          <p:cNvPr id="7" name="Text 5"/>
          <p:cNvSpPr/>
          <p:nvPr/>
        </p:nvSpPr>
        <p:spPr>
          <a:xfrm>
            <a:off x="1097280" y="2468880"/>
            <a:ext cx="2926080" cy="1371600"/>
          </a:xfrm>
          <a:prstGeom prst="rect">
            <a:avLst/>
          </a:prstGeom>
          <a:noFill/>
          <a:ln/>
        </p:spPr>
        <p:txBody>
          <a:bodyPr wrap="square" lIns="0" tIns="0" rIns="0" bIns="0" rtlCol="0" anchor="ctr"/>
          <a:lstStyle/>
          <a:p>
            <a:pPr marL="0" indent="0" algn="ctr">
              <a:buNone/>
            </a:pPr>
            <a:r>
              <a:rPr lang="en-US" sz="1500" dirty="0">
                <a:solidFill>
                  <a:srgbClr val="8899AA"/>
                </a:solidFill>
                <a:latin typeface="Calibri" pitchFamily="34" charset="0"/>
                <a:ea typeface="Calibri" pitchFamily="34" charset="-122"/>
                <a:cs typeface="Calibri" pitchFamily="34" charset="-120"/>
              </a:rPr>
              <a:t>Potentiality.</a:t>
            </a:r>
            <a:endParaRPr lang="en-US" sz="1500" dirty="0"/>
          </a:p>
          <a:p>
            <a:pPr marL="0" indent="0" algn="ctr">
              <a:buNone/>
            </a:pPr>
            <a:r>
              <a:rPr lang="en-US" sz="1500" dirty="0">
                <a:solidFill>
                  <a:srgbClr val="8899AA"/>
                </a:solidFill>
                <a:latin typeface="Calibri" pitchFamily="34" charset="0"/>
                <a:ea typeface="Calibri" pitchFamily="34" charset="-122"/>
                <a:cs typeface="Calibri" pitchFamily="34" charset="-120"/>
              </a:rPr>
              <a:t>Initial conditions.</a:t>
            </a:r>
            <a:endParaRPr lang="en-US" sz="1500" dirty="0"/>
          </a:p>
          <a:p>
            <a:pPr marL="0" indent="0" algn="ctr">
              <a:buNone/>
            </a:pPr>
            <a:r>
              <a:rPr lang="en-US" sz="1500" dirty="0">
                <a:solidFill>
                  <a:srgbClr val="8899AA"/>
                </a:solidFill>
                <a:latin typeface="Calibri" pitchFamily="34" charset="0"/>
                <a:ea typeface="Calibri" pitchFamily="34" charset="-122"/>
                <a:cs typeface="Calibri" pitchFamily="34" charset="-120"/>
              </a:rPr>
              <a:t>The AI’s character before</a:t>
            </a:r>
            <a:endParaRPr lang="en-US" sz="1500" dirty="0"/>
          </a:p>
          <a:p>
            <a:pPr marL="0" indent="0" algn="ctr">
              <a:buNone/>
            </a:pPr>
            <a:r>
              <a:rPr lang="en-US" sz="1500" dirty="0">
                <a:solidFill>
                  <a:srgbClr val="8899AA"/>
                </a:solidFill>
                <a:latin typeface="Calibri" pitchFamily="34" charset="0"/>
                <a:ea typeface="Calibri" pitchFamily="34" charset="-122"/>
                <a:cs typeface="Calibri" pitchFamily="34" charset="-120"/>
              </a:rPr>
              <a:t>generation starts.</a:t>
            </a:r>
            <a:endParaRPr lang="en-US" sz="1500" dirty="0"/>
          </a:p>
        </p:txBody>
      </p:sp>
      <p:sp>
        <p:nvSpPr>
          <p:cNvPr id="8" name="Shape 6"/>
          <p:cNvSpPr/>
          <p:nvPr/>
        </p:nvSpPr>
        <p:spPr>
          <a:xfrm>
            <a:off x="4754880" y="1097280"/>
            <a:ext cx="3657600" cy="3200400"/>
          </a:xfrm>
          <a:prstGeom prst="rect">
            <a:avLst/>
          </a:prstGeom>
          <a:solidFill>
            <a:srgbClr val="1A2510"/>
          </a:solidFill>
          <a:ln w="25400">
            <a:solidFill>
              <a:srgbClr val="C9A84C"/>
            </a:solidFill>
            <a:prstDash val="solid"/>
          </a:ln>
        </p:spPr>
        <p:txBody>
          <a:bodyPr/>
          <a:lstStyle/>
          <a:p>
            <a:endParaRPr lang="en-CA"/>
          </a:p>
        </p:txBody>
      </p:sp>
      <p:sp>
        <p:nvSpPr>
          <p:cNvPr id="9" name="Text 7"/>
          <p:cNvSpPr/>
          <p:nvPr/>
        </p:nvSpPr>
        <p:spPr>
          <a:xfrm>
            <a:off x="4754880" y="1371600"/>
            <a:ext cx="3657600" cy="457200"/>
          </a:xfrm>
          <a:prstGeom prst="rect">
            <a:avLst/>
          </a:prstGeom>
          <a:noFill/>
          <a:ln/>
        </p:spPr>
        <p:txBody>
          <a:bodyPr wrap="square" lIns="0" tIns="0" rIns="0" bIns="0" rtlCol="0" anchor="ctr"/>
          <a:lstStyle/>
          <a:p>
            <a:pPr marL="0" indent="0" algn="ctr">
              <a:buNone/>
            </a:pPr>
            <a:r>
              <a:rPr lang="en-US" sz="1400" b="1" kern="0" spc="400" dirty="0">
                <a:solidFill>
                  <a:srgbClr val="C9A84C"/>
                </a:solidFill>
                <a:latin typeface="Calibri" pitchFamily="34" charset="0"/>
                <a:ea typeface="Calibri" pitchFamily="34" charset="-122"/>
                <a:cs typeface="Calibri" pitchFamily="34" charset="-120"/>
              </a:rPr>
              <a:t>THE ACTIVE TRAJECTORY</a:t>
            </a:r>
            <a:endParaRPr lang="en-US" sz="1400" dirty="0"/>
          </a:p>
        </p:txBody>
      </p:sp>
      <p:sp>
        <p:nvSpPr>
          <p:cNvPr id="10" name="Text 8"/>
          <p:cNvSpPr/>
          <p:nvPr/>
        </p:nvSpPr>
        <p:spPr>
          <a:xfrm>
            <a:off x="4754880" y="1920240"/>
            <a:ext cx="3657600" cy="365760"/>
          </a:xfrm>
          <a:prstGeom prst="rect">
            <a:avLst/>
          </a:prstGeom>
          <a:noFill/>
          <a:ln/>
        </p:spPr>
        <p:txBody>
          <a:bodyPr wrap="square" lIns="0" tIns="0" rIns="0" bIns="0" rtlCol="0" anchor="ctr"/>
          <a:lstStyle/>
          <a:p>
            <a:pPr marL="0" indent="0" algn="ctr">
              <a:buNone/>
            </a:pPr>
            <a:r>
              <a:rPr lang="en-US" sz="1800" b="1" dirty="0">
                <a:solidFill>
                  <a:srgbClr val="C9A84C"/>
                </a:solidFill>
                <a:latin typeface="Georgia" pitchFamily="34" charset="0"/>
                <a:ea typeface="Georgia" pitchFamily="34" charset="-122"/>
                <a:cs typeface="Georgia" pitchFamily="34" charset="-120"/>
              </a:rPr>
              <a:t>Situated action</a:t>
            </a:r>
            <a:endParaRPr lang="en-US" sz="1800" dirty="0"/>
          </a:p>
        </p:txBody>
      </p:sp>
      <p:sp>
        <p:nvSpPr>
          <p:cNvPr id="11" name="Text 9"/>
          <p:cNvSpPr/>
          <p:nvPr/>
        </p:nvSpPr>
        <p:spPr>
          <a:xfrm>
            <a:off x="5120640" y="2468880"/>
            <a:ext cx="2926080" cy="1371600"/>
          </a:xfrm>
          <a:prstGeom prst="rect">
            <a:avLst/>
          </a:prstGeom>
          <a:noFill/>
          <a:ln/>
        </p:spPr>
        <p:txBody>
          <a:bodyPr wrap="square" lIns="0" tIns="0" rIns="0" bIns="0" rtlCol="0" anchor="ctr"/>
          <a:lstStyle/>
          <a:p>
            <a:pPr marL="0" indent="0" algn="ctr">
              <a:buNone/>
            </a:pPr>
            <a:r>
              <a:rPr lang="en-US" sz="1500" dirty="0">
                <a:solidFill>
                  <a:srgbClr val="E8E4DC"/>
                </a:solidFill>
                <a:latin typeface="Calibri" pitchFamily="34" charset="0"/>
                <a:ea typeface="Calibri" pitchFamily="34" charset="-122"/>
                <a:cs typeface="Calibri" pitchFamily="34" charset="-120"/>
              </a:rPr>
              <a:t>Actuality.</a:t>
            </a:r>
            <a:endParaRPr lang="en-US" sz="1500" dirty="0"/>
          </a:p>
          <a:p>
            <a:pPr marL="0" indent="0" algn="ctr">
              <a:buNone/>
            </a:pPr>
            <a:r>
              <a:rPr lang="en-US" sz="1500" dirty="0">
                <a:solidFill>
                  <a:srgbClr val="E8E4DC"/>
                </a:solidFill>
                <a:latin typeface="Calibri" pitchFamily="34" charset="0"/>
                <a:ea typeface="Calibri" pitchFamily="34" charset="-122"/>
                <a:cs typeface="Calibri" pitchFamily="34" charset="-120"/>
              </a:rPr>
              <a:t>Real-world deployment.</a:t>
            </a:r>
            <a:endParaRPr lang="en-US" sz="1500" dirty="0"/>
          </a:p>
          <a:p>
            <a:pPr marL="0" indent="0" algn="ctr">
              <a:buNone/>
            </a:pPr>
            <a:r>
              <a:rPr lang="en-US" sz="1500" dirty="0">
                <a:solidFill>
                  <a:srgbClr val="E8E4DC"/>
                </a:solidFill>
                <a:latin typeface="Calibri" pitchFamily="34" charset="0"/>
                <a:ea typeface="Calibri" pitchFamily="34" charset="-122"/>
                <a:cs typeface="Calibri" pitchFamily="34" charset="-120"/>
              </a:rPr>
              <a:t>This is where action occurs.</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INSIDE THE TRAJECTORY</a:t>
            </a:r>
            <a:endParaRPr lang="en-US" sz="1100" dirty="0"/>
          </a:p>
        </p:txBody>
      </p:sp>
      <p:sp>
        <p:nvSpPr>
          <p:cNvPr id="4" name="Text 2"/>
          <p:cNvSpPr/>
          <p:nvPr/>
        </p:nvSpPr>
        <p:spPr>
          <a:xfrm>
            <a:off x="731520" y="731520"/>
            <a:ext cx="73152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Tokens</a:t>
            </a:r>
            <a:endParaRPr lang="en-US" sz="3200" dirty="0"/>
          </a:p>
        </p:txBody>
      </p:sp>
      <p:sp>
        <p:nvSpPr>
          <p:cNvPr id="5" name="Shape 3"/>
          <p:cNvSpPr/>
          <p:nvPr/>
        </p:nvSpPr>
        <p:spPr>
          <a:xfrm>
            <a:off x="1097280" y="1828800"/>
            <a:ext cx="1051560" cy="640080"/>
          </a:xfrm>
          <a:prstGeom prst="rect">
            <a:avLst/>
          </a:prstGeom>
          <a:solidFill>
            <a:srgbClr val="2A4A6B"/>
          </a:solidFill>
          <a:ln w="19050">
            <a:solidFill>
              <a:srgbClr val="C9A84C"/>
            </a:solidFill>
            <a:prstDash val="solid"/>
          </a:ln>
          <a:effectLst>
            <a:outerShdw blurRad="101600" dist="38100" dir="8100000" algn="bl" rotWithShape="0">
              <a:srgbClr val="000000">
                <a:alpha val="30000"/>
              </a:srgbClr>
            </a:outerShdw>
          </a:effectLst>
        </p:spPr>
        <p:txBody>
          <a:bodyPr/>
          <a:lstStyle/>
          <a:p>
            <a:endParaRPr lang="en-CA"/>
          </a:p>
        </p:txBody>
      </p:sp>
      <p:sp>
        <p:nvSpPr>
          <p:cNvPr id="6" name="Text 4"/>
          <p:cNvSpPr/>
          <p:nvPr/>
        </p:nvSpPr>
        <p:spPr>
          <a:xfrm>
            <a:off x="1097280" y="1828800"/>
            <a:ext cx="105156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The</a:t>
            </a:r>
            <a:endParaRPr lang="en-US" sz="2000" dirty="0"/>
          </a:p>
        </p:txBody>
      </p:sp>
      <p:sp>
        <p:nvSpPr>
          <p:cNvPr id="7" name="Shape 5"/>
          <p:cNvSpPr/>
          <p:nvPr/>
        </p:nvSpPr>
        <p:spPr>
          <a:xfrm>
            <a:off x="2286000" y="1828800"/>
            <a:ext cx="1051560" cy="640080"/>
          </a:xfrm>
          <a:prstGeom prst="rect">
            <a:avLst/>
          </a:prstGeom>
          <a:solidFill>
            <a:srgbClr val="2A4A6B"/>
          </a:solidFill>
          <a:ln w="19050">
            <a:solidFill>
              <a:srgbClr val="C9A84C"/>
            </a:solidFill>
            <a:prstDash val="solid"/>
          </a:ln>
          <a:effectLst>
            <a:outerShdw blurRad="101600" dist="38100" dir="8100000" algn="bl" rotWithShape="0">
              <a:srgbClr val="000000">
                <a:alpha val="30000"/>
              </a:srgbClr>
            </a:outerShdw>
          </a:effectLst>
        </p:spPr>
        <p:txBody>
          <a:bodyPr/>
          <a:lstStyle/>
          <a:p>
            <a:endParaRPr lang="en-CA"/>
          </a:p>
        </p:txBody>
      </p:sp>
      <p:sp>
        <p:nvSpPr>
          <p:cNvPr id="8" name="Text 6"/>
          <p:cNvSpPr/>
          <p:nvPr/>
        </p:nvSpPr>
        <p:spPr>
          <a:xfrm>
            <a:off x="2286000" y="1828800"/>
            <a:ext cx="105156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cat</a:t>
            </a:r>
            <a:endParaRPr lang="en-US" sz="2000" dirty="0"/>
          </a:p>
        </p:txBody>
      </p:sp>
      <p:sp>
        <p:nvSpPr>
          <p:cNvPr id="9" name="Shape 7"/>
          <p:cNvSpPr/>
          <p:nvPr/>
        </p:nvSpPr>
        <p:spPr>
          <a:xfrm>
            <a:off x="3474720" y="1828800"/>
            <a:ext cx="1051560" cy="640080"/>
          </a:xfrm>
          <a:prstGeom prst="rect">
            <a:avLst/>
          </a:prstGeom>
          <a:solidFill>
            <a:srgbClr val="2A4A6B"/>
          </a:solidFill>
          <a:ln w="19050">
            <a:solidFill>
              <a:srgbClr val="C9A84C"/>
            </a:solidFill>
            <a:prstDash val="solid"/>
          </a:ln>
          <a:effectLst>
            <a:outerShdw blurRad="101600" dist="38100" dir="8100000" algn="bl" rotWithShape="0">
              <a:srgbClr val="000000">
                <a:alpha val="30000"/>
              </a:srgbClr>
            </a:outerShdw>
          </a:effectLst>
        </p:spPr>
        <p:txBody>
          <a:bodyPr/>
          <a:lstStyle/>
          <a:p>
            <a:endParaRPr lang="en-CA"/>
          </a:p>
        </p:txBody>
      </p:sp>
      <p:sp>
        <p:nvSpPr>
          <p:cNvPr id="10" name="Text 8"/>
          <p:cNvSpPr/>
          <p:nvPr/>
        </p:nvSpPr>
        <p:spPr>
          <a:xfrm>
            <a:off x="3474720" y="1828800"/>
            <a:ext cx="105156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sat</a:t>
            </a:r>
            <a:endParaRPr lang="en-US" sz="2000" dirty="0"/>
          </a:p>
        </p:txBody>
      </p:sp>
      <p:sp>
        <p:nvSpPr>
          <p:cNvPr id="11" name="Shape 9"/>
          <p:cNvSpPr/>
          <p:nvPr/>
        </p:nvSpPr>
        <p:spPr>
          <a:xfrm>
            <a:off x="4663440" y="1828800"/>
            <a:ext cx="1051560" cy="640080"/>
          </a:xfrm>
          <a:prstGeom prst="rect">
            <a:avLst/>
          </a:prstGeom>
          <a:solidFill>
            <a:srgbClr val="2A4A6B"/>
          </a:solidFill>
          <a:ln w="19050">
            <a:solidFill>
              <a:srgbClr val="C9A84C"/>
            </a:solidFill>
            <a:prstDash val="solid"/>
          </a:ln>
          <a:effectLst>
            <a:outerShdw blurRad="101600" dist="38100" dir="8100000" algn="bl" rotWithShape="0">
              <a:srgbClr val="000000">
                <a:alpha val="30000"/>
              </a:srgbClr>
            </a:outerShdw>
          </a:effectLst>
        </p:spPr>
        <p:txBody>
          <a:bodyPr/>
          <a:lstStyle/>
          <a:p>
            <a:endParaRPr lang="en-CA"/>
          </a:p>
        </p:txBody>
      </p:sp>
      <p:sp>
        <p:nvSpPr>
          <p:cNvPr id="12" name="Text 10"/>
          <p:cNvSpPr/>
          <p:nvPr/>
        </p:nvSpPr>
        <p:spPr>
          <a:xfrm>
            <a:off x="4663440" y="1828800"/>
            <a:ext cx="105156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on</a:t>
            </a:r>
            <a:endParaRPr lang="en-US" sz="2000" dirty="0"/>
          </a:p>
        </p:txBody>
      </p:sp>
      <p:sp>
        <p:nvSpPr>
          <p:cNvPr id="13" name="Shape 11"/>
          <p:cNvSpPr/>
          <p:nvPr/>
        </p:nvSpPr>
        <p:spPr>
          <a:xfrm>
            <a:off x="5852160" y="1828800"/>
            <a:ext cx="1051560" cy="640080"/>
          </a:xfrm>
          <a:prstGeom prst="rect">
            <a:avLst/>
          </a:prstGeom>
          <a:solidFill>
            <a:srgbClr val="2A4A6B"/>
          </a:solidFill>
          <a:ln w="19050">
            <a:solidFill>
              <a:srgbClr val="C9A84C"/>
            </a:solidFill>
            <a:prstDash val="solid"/>
          </a:ln>
          <a:effectLst>
            <a:outerShdw blurRad="101600" dist="38100" dir="8100000" algn="bl" rotWithShape="0">
              <a:srgbClr val="000000">
                <a:alpha val="30000"/>
              </a:srgbClr>
            </a:outerShdw>
          </a:effectLst>
        </p:spPr>
        <p:txBody>
          <a:bodyPr/>
          <a:lstStyle/>
          <a:p>
            <a:endParaRPr lang="en-CA"/>
          </a:p>
        </p:txBody>
      </p:sp>
      <p:sp>
        <p:nvSpPr>
          <p:cNvPr id="14" name="Text 12"/>
          <p:cNvSpPr/>
          <p:nvPr/>
        </p:nvSpPr>
        <p:spPr>
          <a:xfrm>
            <a:off x="5852160" y="1828800"/>
            <a:ext cx="1051560" cy="64008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the</a:t>
            </a:r>
            <a:endParaRPr lang="en-US" sz="2000" dirty="0"/>
          </a:p>
        </p:txBody>
      </p:sp>
      <p:sp>
        <p:nvSpPr>
          <p:cNvPr id="17" name="Text 15"/>
          <p:cNvSpPr/>
          <p:nvPr/>
        </p:nvSpPr>
        <p:spPr>
          <a:xfrm>
            <a:off x="731520" y="2926080"/>
            <a:ext cx="7680960" cy="731520"/>
          </a:xfrm>
          <a:prstGeom prst="rect">
            <a:avLst/>
          </a:prstGeom>
          <a:noFill/>
          <a:ln/>
        </p:spPr>
        <p:txBody>
          <a:bodyPr wrap="square" lIns="0" tIns="0" rIns="0" bIns="0" rtlCol="0" anchor="ctr"/>
          <a:lstStyle/>
          <a:p>
            <a:pPr marL="0" indent="0">
              <a:buNone/>
            </a:pPr>
            <a:r>
              <a:rPr lang="en-US" sz="1800" dirty="0">
                <a:solidFill>
                  <a:srgbClr val="E8E4DC"/>
                </a:solidFill>
                <a:latin typeface="Calibri" pitchFamily="34" charset="0"/>
                <a:ea typeface="Calibri" pitchFamily="34" charset="-122"/>
                <a:cs typeface="Calibri" pitchFamily="34" charset="-120"/>
              </a:rPr>
              <a:t>The active trajectory is composed of tokens — discrete fragments of text, generated one at a time, in irreversible sequence.</a:t>
            </a:r>
            <a:endParaRPr lang="en-US" sz="1800" dirty="0"/>
          </a:p>
        </p:txBody>
      </p:sp>
      <p:sp>
        <p:nvSpPr>
          <p:cNvPr id="18" name="Text 16"/>
          <p:cNvSpPr/>
          <p:nvPr/>
        </p:nvSpPr>
        <p:spPr>
          <a:xfrm>
            <a:off x="731520" y="3840480"/>
            <a:ext cx="7680960" cy="457200"/>
          </a:xfrm>
          <a:prstGeom prst="rect">
            <a:avLst/>
          </a:prstGeom>
          <a:noFill/>
          <a:ln/>
        </p:spPr>
        <p:txBody>
          <a:bodyPr wrap="square" lIns="0" tIns="0" rIns="0" bIns="0" rtlCol="0" anchor="ctr"/>
          <a:lstStyle/>
          <a:p>
            <a:pPr marL="0" indent="0">
              <a:buNone/>
            </a:pPr>
            <a:r>
              <a:rPr lang="en-US" sz="1600" i="1" dirty="0">
                <a:solidFill>
                  <a:srgbClr val="C9A84C"/>
                </a:solidFill>
                <a:latin typeface="Calibri" pitchFamily="34" charset="0"/>
                <a:ea typeface="Calibri" pitchFamily="34" charset="-122"/>
                <a:cs typeface="Calibri" pitchFamily="34" charset="-120"/>
              </a:rPr>
              <a:t>Each token is the smallest commitment the trajectory can make.</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INSIDE THE TRAJECTORY</a:t>
            </a:r>
            <a:endParaRPr lang="en-US" sz="1100" dirty="0"/>
          </a:p>
        </p:txBody>
      </p:sp>
      <p:sp>
        <p:nvSpPr>
          <p:cNvPr id="4" name="Text 2"/>
          <p:cNvSpPr/>
          <p:nvPr/>
        </p:nvSpPr>
        <p:spPr>
          <a:xfrm>
            <a:off x="731520" y="731520"/>
            <a:ext cx="73152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How Each Step Works</a:t>
            </a:r>
            <a:endParaRPr lang="en-US" sz="3200" dirty="0"/>
          </a:p>
        </p:txBody>
      </p:sp>
      <p:sp>
        <p:nvSpPr>
          <p:cNvPr id="5" name="Shape 3"/>
          <p:cNvSpPr/>
          <p:nvPr/>
        </p:nvSpPr>
        <p:spPr>
          <a:xfrm>
            <a:off x="548640" y="1737360"/>
            <a:ext cx="914400" cy="548640"/>
          </a:xfrm>
          <a:prstGeom prst="rect">
            <a:avLst/>
          </a:prstGeom>
          <a:solidFill>
            <a:srgbClr val="2A4A6B"/>
          </a:solidFill>
          <a:ln w="12700">
            <a:solidFill>
              <a:srgbClr val="3A5A7B"/>
            </a:solidFill>
            <a:prstDash val="solid"/>
          </a:ln>
        </p:spPr>
        <p:txBody>
          <a:bodyPr/>
          <a:lstStyle/>
          <a:p>
            <a:endParaRPr lang="en-CA"/>
          </a:p>
        </p:txBody>
      </p:sp>
      <p:sp>
        <p:nvSpPr>
          <p:cNvPr id="6" name="Text 4"/>
          <p:cNvSpPr/>
          <p:nvPr/>
        </p:nvSpPr>
        <p:spPr>
          <a:xfrm>
            <a:off x="548640" y="1737360"/>
            <a:ext cx="91440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libri" pitchFamily="34" charset="0"/>
                <a:ea typeface="Calibri" pitchFamily="34" charset="-122"/>
                <a:cs typeface="Calibri" pitchFamily="34" charset="-120"/>
              </a:rPr>
              <a:t>The</a:t>
            </a:r>
            <a:endParaRPr lang="en-US" sz="1700" dirty="0"/>
          </a:p>
        </p:txBody>
      </p:sp>
      <p:sp>
        <p:nvSpPr>
          <p:cNvPr id="7" name="Shape 5"/>
          <p:cNvSpPr/>
          <p:nvPr/>
        </p:nvSpPr>
        <p:spPr>
          <a:xfrm>
            <a:off x="1554480" y="1737360"/>
            <a:ext cx="914400" cy="548640"/>
          </a:xfrm>
          <a:prstGeom prst="rect">
            <a:avLst/>
          </a:prstGeom>
          <a:solidFill>
            <a:srgbClr val="2A4A6B"/>
          </a:solidFill>
          <a:ln w="12700">
            <a:solidFill>
              <a:srgbClr val="3A5A7B"/>
            </a:solidFill>
            <a:prstDash val="solid"/>
          </a:ln>
        </p:spPr>
        <p:txBody>
          <a:bodyPr/>
          <a:lstStyle/>
          <a:p>
            <a:endParaRPr lang="en-CA"/>
          </a:p>
        </p:txBody>
      </p:sp>
      <p:sp>
        <p:nvSpPr>
          <p:cNvPr id="8" name="Text 6"/>
          <p:cNvSpPr/>
          <p:nvPr/>
        </p:nvSpPr>
        <p:spPr>
          <a:xfrm>
            <a:off x="1554480" y="1737360"/>
            <a:ext cx="91440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libri" pitchFamily="34" charset="0"/>
                <a:ea typeface="Calibri" pitchFamily="34" charset="-122"/>
                <a:cs typeface="Calibri" pitchFamily="34" charset="-120"/>
              </a:rPr>
              <a:t>cat</a:t>
            </a:r>
            <a:endParaRPr lang="en-US" sz="1700" dirty="0"/>
          </a:p>
        </p:txBody>
      </p:sp>
      <p:sp>
        <p:nvSpPr>
          <p:cNvPr id="9" name="Shape 7"/>
          <p:cNvSpPr/>
          <p:nvPr/>
        </p:nvSpPr>
        <p:spPr>
          <a:xfrm>
            <a:off x="2560320" y="1737360"/>
            <a:ext cx="914400" cy="548640"/>
          </a:xfrm>
          <a:prstGeom prst="rect">
            <a:avLst/>
          </a:prstGeom>
          <a:solidFill>
            <a:srgbClr val="2A4A6B"/>
          </a:solidFill>
          <a:ln w="12700">
            <a:solidFill>
              <a:srgbClr val="3A5A7B"/>
            </a:solidFill>
            <a:prstDash val="solid"/>
          </a:ln>
        </p:spPr>
        <p:txBody>
          <a:bodyPr/>
          <a:lstStyle/>
          <a:p>
            <a:endParaRPr lang="en-CA"/>
          </a:p>
        </p:txBody>
      </p:sp>
      <p:sp>
        <p:nvSpPr>
          <p:cNvPr id="10" name="Text 8"/>
          <p:cNvSpPr/>
          <p:nvPr/>
        </p:nvSpPr>
        <p:spPr>
          <a:xfrm>
            <a:off x="2560320" y="1737360"/>
            <a:ext cx="91440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libri" pitchFamily="34" charset="0"/>
                <a:ea typeface="Calibri" pitchFamily="34" charset="-122"/>
                <a:cs typeface="Calibri" pitchFamily="34" charset="-120"/>
              </a:rPr>
              <a:t>sat</a:t>
            </a:r>
            <a:endParaRPr lang="en-US" sz="1700" dirty="0"/>
          </a:p>
        </p:txBody>
      </p:sp>
      <p:sp>
        <p:nvSpPr>
          <p:cNvPr id="11" name="Shape 9"/>
          <p:cNvSpPr/>
          <p:nvPr/>
        </p:nvSpPr>
        <p:spPr>
          <a:xfrm>
            <a:off x="3566160" y="1737360"/>
            <a:ext cx="914400" cy="548640"/>
          </a:xfrm>
          <a:prstGeom prst="rect">
            <a:avLst/>
          </a:prstGeom>
          <a:solidFill>
            <a:srgbClr val="2A4A6B"/>
          </a:solidFill>
          <a:ln w="12700">
            <a:solidFill>
              <a:srgbClr val="3A5A7B"/>
            </a:solidFill>
            <a:prstDash val="solid"/>
          </a:ln>
        </p:spPr>
        <p:txBody>
          <a:bodyPr/>
          <a:lstStyle/>
          <a:p>
            <a:endParaRPr lang="en-CA"/>
          </a:p>
        </p:txBody>
      </p:sp>
      <p:sp>
        <p:nvSpPr>
          <p:cNvPr id="12" name="Text 10"/>
          <p:cNvSpPr/>
          <p:nvPr/>
        </p:nvSpPr>
        <p:spPr>
          <a:xfrm>
            <a:off x="3566160" y="1737360"/>
            <a:ext cx="91440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libri" pitchFamily="34" charset="0"/>
                <a:ea typeface="Calibri" pitchFamily="34" charset="-122"/>
                <a:cs typeface="Calibri" pitchFamily="34" charset="-120"/>
              </a:rPr>
              <a:t>on</a:t>
            </a:r>
            <a:endParaRPr lang="en-US" sz="1700" dirty="0"/>
          </a:p>
        </p:txBody>
      </p:sp>
      <p:sp>
        <p:nvSpPr>
          <p:cNvPr id="13" name="Shape 11"/>
          <p:cNvSpPr/>
          <p:nvPr/>
        </p:nvSpPr>
        <p:spPr>
          <a:xfrm>
            <a:off x="4572000" y="1737360"/>
            <a:ext cx="914400" cy="548640"/>
          </a:xfrm>
          <a:prstGeom prst="rect">
            <a:avLst/>
          </a:prstGeom>
          <a:solidFill>
            <a:srgbClr val="2A4A6B"/>
          </a:solidFill>
          <a:ln w="12700">
            <a:solidFill>
              <a:srgbClr val="3A5A7B"/>
            </a:solidFill>
            <a:prstDash val="solid"/>
          </a:ln>
        </p:spPr>
        <p:txBody>
          <a:bodyPr/>
          <a:lstStyle/>
          <a:p>
            <a:endParaRPr lang="en-CA"/>
          </a:p>
        </p:txBody>
      </p:sp>
      <p:sp>
        <p:nvSpPr>
          <p:cNvPr id="14" name="Text 12"/>
          <p:cNvSpPr/>
          <p:nvPr/>
        </p:nvSpPr>
        <p:spPr>
          <a:xfrm>
            <a:off x="4572000" y="1737360"/>
            <a:ext cx="914400" cy="548640"/>
          </a:xfrm>
          <a:prstGeom prst="rect">
            <a:avLst/>
          </a:prstGeom>
          <a:noFill/>
          <a:ln/>
        </p:spPr>
        <p:txBody>
          <a:bodyPr wrap="square" lIns="0" tIns="0" rIns="0" bIns="0" rtlCol="0" anchor="ctr"/>
          <a:lstStyle/>
          <a:p>
            <a:pPr marL="0" indent="0" algn="ctr">
              <a:buNone/>
            </a:pPr>
            <a:r>
              <a:rPr lang="en-US" sz="1700" b="1" dirty="0">
                <a:solidFill>
                  <a:srgbClr val="FFFFFF"/>
                </a:solidFill>
                <a:latin typeface="Calibri" pitchFamily="34" charset="0"/>
                <a:ea typeface="Calibri" pitchFamily="34" charset="-122"/>
                <a:cs typeface="Calibri" pitchFamily="34" charset="-120"/>
              </a:rPr>
              <a:t>the</a:t>
            </a:r>
            <a:endParaRPr lang="en-US" sz="1700" dirty="0"/>
          </a:p>
        </p:txBody>
      </p:sp>
      <p:sp>
        <p:nvSpPr>
          <p:cNvPr id="15" name="Shape 13"/>
          <p:cNvSpPr/>
          <p:nvPr/>
        </p:nvSpPr>
        <p:spPr>
          <a:xfrm>
            <a:off x="5577840" y="1737360"/>
            <a:ext cx="914400" cy="548640"/>
          </a:xfrm>
          <a:prstGeom prst="rect">
            <a:avLst/>
          </a:prstGeom>
          <a:solidFill>
            <a:srgbClr val="C9A84C"/>
          </a:solidFill>
          <a:ln/>
          <a:effectLst>
            <a:outerShdw blurRad="101600" dist="38100" dir="8100000" algn="bl" rotWithShape="0">
              <a:srgbClr val="000000">
                <a:alpha val="30000"/>
              </a:srgbClr>
            </a:outerShdw>
          </a:effectLst>
        </p:spPr>
        <p:txBody>
          <a:bodyPr/>
          <a:lstStyle/>
          <a:p>
            <a:endParaRPr lang="en-CA"/>
          </a:p>
        </p:txBody>
      </p:sp>
      <p:sp>
        <p:nvSpPr>
          <p:cNvPr id="16" name="Text 14"/>
          <p:cNvSpPr/>
          <p:nvPr/>
        </p:nvSpPr>
        <p:spPr>
          <a:xfrm>
            <a:off x="5577840" y="1737360"/>
            <a:ext cx="914400" cy="548640"/>
          </a:xfrm>
          <a:prstGeom prst="rect">
            <a:avLst/>
          </a:prstGeom>
          <a:noFill/>
          <a:ln/>
        </p:spPr>
        <p:txBody>
          <a:bodyPr wrap="square" lIns="0" tIns="0" rIns="0" bIns="0" rtlCol="0" anchor="ctr"/>
          <a:lstStyle/>
          <a:p>
            <a:pPr marL="0" indent="0" algn="ctr">
              <a:buNone/>
            </a:pPr>
            <a:r>
              <a:rPr lang="en-US" sz="2600" b="1" dirty="0">
                <a:solidFill>
                  <a:srgbClr val="0D1B2A"/>
                </a:solidFill>
                <a:latin typeface="Georgia" pitchFamily="34" charset="0"/>
                <a:ea typeface="Georgia" pitchFamily="34" charset="-122"/>
                <a:cs typeface="Georgia" pitchFamily="34" charset="-120"/>
              </a:rPr>
              <a:t>?</a:t>
            </a:r>
            <a:endParaRPr lang="en-US" sz="2600" dirty="0"/>
          </a:p>
        </p:txBody>
      </p:sp>
      <p:sp>
        <p:nvSpPr>
          <p:cNvPr id="17" name="Shape 15"/>
          <p:cNvSpPr/>
          <p:nvPr/>
        </p:nvSpPr>
        <p:spPr>
          <a:xfrm>
            <a:off x="6035040" y="2331720"/>
            <a:ext cx="0" cy="411480"/>
          </a:xfrm>
          <a:prstGeom prst="line">
            <a:avLst/>
          </a:prstGeom>
          <a:noFill/>
          <a:ln w="25400">
            <a:solidFill>
              <a:srgbClr val="C9A84C"/>
            </a:solidFill>
            <a:prstDash val="solid"/>
          </a:ln>
        </p:spPr>
        <p:txBody>
          <a:bodyPr/>
          <a:lstStyle/>
          <a:p>
            <a:endParaRPr lang="en-CA"/>
          </a:p>
        </p:txBody>
      </p:sp>
      <p:sp>
        <p:nvSpPr>
          <p:cNvPr id="18" name="Shape 16"/>
          <p:cNvSpPr/>
          <p:nvPr/>
        </p:nvSpPr>
        <p:spPr>
          <a:xfrm>
            <a:off x="4846320" y="2880360"/>
            <a:ext cx="2286000" cy="256032"/>
          </a:xfrm>
          <a:prstGeom prst="rect">
            <a:avLst/>
          </a:prstGeom>
          <a:solidFill>
            <a:srgbClr val="C9A84C">
              <a:alpha val="70000"/>
            </a:srgbClr>
          </a:solidFill>
          <a:ln/>
        </p:spPr>
        <p:txBody>
          <a:bodyPr/>
          <a:lstStyle/>
          <a:p>
            <a:endParaRPr lang="en-CA"/>
          </a:p>
        </p:txBody>
      </p:sp>
      <p:sp>
        <p:nvSpPr>
          <p:cNvPr id="19" name="Text 17"/>
          <p:cNvSpPr/>
          <p:nvPr/>
        </p:nvSpPr>
        <p:spPr>
          <a:xfrm>
            <a:off x="4892040" y="2880360"/>
            <a:ext cx="2743200" cy="256032"/>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mat  #1</a:t>
            </a:r>
            <a:endParaRPr lang="en-US" sz="1400" dirty="0"/>
          </a:p>
        </p:txBody>
      </p:sp>
      <p:sp>
        <p:nvSpPr>
          <p:cNvPr id="20" name="Shape 18"/>
          <p:cNvSpPr/>
          <p:nvPr/>
        </p:nvSpPr>
        <p:spPr>
          <a:xfrm>
            <a:off x="4846320" y="3227832"/>
            <a:ext cx="1645920" cy="256032"/>
          </a:xfrm>
          <a:prstGeom prst="rect">
            <a:avLst/>
          </a:prstGeom>
          <a:solidFill>
            <a:srgbClr val="C9A84C">
              <a:alpha val="58000"/>
            </a:srgbClr>
          </a:solidFill>
          <a:ln/>
        </p:spPr>
        <p:txBody>
          <a:bodyPr/>
          <a:lstStyle/>
          <a:p>
            <a:endParaRPr lang="en-CA"/>
          </a:p>
        </p:txBody>
      </p:sp>
      <p:sp>
        <p:nvSpPr>
          <p:cNvPr id="21" name="Text 19"/>
          <p:cNvSpPr/>
          <p:nvPr/>
        </p:nvSpPr>
        <p:spPr>
          <a:xfrm>
            <a:off x="4892040" y="3227832"/>
            <a:ext cx="2743200" cy="256032"/>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floor  #2</a:t>
            </a:r>
            <a:endParaRPr lang="en-US" sz="1400" dirty="0"/>
          </a:p>
        </p:txBody>
      </p:sp>
      <p:sp>
        <p:nvSpPr>
          <p:cNvPr id="22" name="Shape 20"/>
          <p:cNvSpPr/>
          <p:nvPr/>
        </p:nvSpPr>
        <p:spPr>
          <a:xfrm>
            <a:off x="4846320" y="3575304"/>
            <a:ext cx="1124174" cy="256032"/>
          </a:xfrm>
          <a:prstGeom prst="rect">
            <a:avLst/>
          </a:prstGeom>
          <a:solidFill>
            <a:srgbClr val="C9A84C">
              <a:alpha val="46000"/>
            </a:srgbClr>
          </a:solidFill>
          <a:ln/>
        </p:spPr>
        <p:txBody>
          <a:bodyPr/>
          <a:lstStyle/>
          <a:p>
            <a:endParaRPr lang="en-CA"/>
          </a:p>
        </p:txBody>
      </p:sp>
      <p:sp>
        <p:nvSpPr>
          <p:cNvPr id="23" name="Text 21"/>
          <p:cNvSpPr/>
          <p:nvPr/>
        </p:nvSpPr>
        <p:spPr>
          <a:xfrm>
            <a:off x="4892040" y="3575304"/>
            <a:ext cx="2743200" cy="256032"/>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rug    #3</a:t>
            </a:r>
            <a:endParaRPr lang="en-US" sz="1400" dirty="0"/>
          </a:p>
        </p:txBody>
      </p:sp>
      <p:sp>
        <p:nvSpPr>
          <p:cNvPr id="24" name="Shape 22"/>
          <p:cNvSpPr/>
          <p:nvPr/>
        </p:nvSpPr>
        <p:spPr>
          <a:xfrm>
            <a:off x="4846320" y="3922776"/>
            <a:ext cx="731520" cy="256032"/>
          </a:xfrm>
          <a:prstGeom prst="rect">
            <a:avLst/>
          </a:prstGeom>
          <a:solidFill>
            <a:srgbClr val="C9A84C">
              <a:alpha val="34000"/>
            </a:srgbClr>
          </a:solidFill>
          <a:ln/>
        </p:spPr>
        <p:txBody>
          <a:bodyPr/>
          <a:lstStyle/>
          <a:p>
            <a:endParaRPr lang="en-CA"/>
          </a:p>
        </p:txBody>
      </p:sp>
      <p:sp>
        <p:nvSpPr>
          <p:cNvPr id="25" name="Text 23"/>
          <p:cNvSpPr/>
          <p:nvPr/>
        </p:nvSpPr>
        <p:spPr>
          <a:xfrm>
            <a:off x="4892040" y="3922776"/>
            <a:ext cx="2743200" cy="256032"/>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table  #4</a:t>
            </a:r>
            <a:endParaRPr lang="en-US" sz="1400" dirty="0"/>
          </a:p>
        </p:txBody>
      </p:sp>
      <p:sp>
        <p:nvSpPr>
          <p:cNvPr id="26" name="Text 24"/>
          <p:cNvSpPr/>
          <p:nvPr/>
        </p:nvSpPr>
        <p:spPr>
          <a:xfrm>
            <a:off x="731520" y="4297680"/>
            <a:ext cx="7680960" cy="64008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At each position, the trajectory computes a ranking over every possible next token from its full situational context.</a:t>
            </a:r>
            <a:endParaRPr lang="en-US" sz="1700" dirty="0"/>
          </a:p>
        </p:txBody>
      </p:sp>
      <p:sp>
        <p:nvSpPr>
          <p:cNvPr id="27" name="Text 24">
            <a:extLst>
              <a:ext uri="{FF2B5EF4-FFF2-40B4-BE49-F238E27FC236}">
                <a16:creationId xmlns:a16="http://schemas.microsoft.com/office/drawing/2014/main" id="{E302BC4B-5A87-AD2E-F1E9-F716D144AB17}"/>
              </a:ext>
            </a:extLst>
          </p:cNvPr>
          <p:cNvSpPr/>
          <p:nvPr/>
        </p:nvSpPr>
        <p:spPr>
          <a:xfrm>
            <a:off x="3961889" y="3163824"/>
            <a:ext cx="671584" cy="64008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Ranks</a:t>
            </a:r>
            <a:endParaRPr lang="en-US" sz="1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INSIDE THE TRAJECTORY</a:t>
            </a:r>
            <a:endParaRPr lang="en-US" sz="1100" dirty="0"/>
          </a:p>
        </p:txBody>
      </p:sp>
      <p:sp>
        <p:nvSpPr>
          <p:cNvPr id="4" name="Text 2"/>
          <p:cNvSpPr/>
          <p:nvPr/>
        </p:nvSpPr>
        <p:spPr>
          <a:xfrm>
            <a:off x="731520" y="731520"/>
            <a:ext cx="73152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The Context Window</a:t>
            </a:r>
            <a:endParaRPr lang="en-US" sz="3200" dirty="0"/>
          </a:p>
        </p:txBody>
      </p:sp>
      <p:sp>
        <p:nvSpPr>
          <p:cNvPr id="5" name="Shape 3"/>
          <p:cNvSpPr/>
          <p:nvPr/>
        </p:nvSpPr>
        <p:spPr>
          <a:xfrm>
            <a:off x="731520" y="1920240"/>
            <a:ext cx="1645920" cy="822960"/>
          </a:xfrm>
          <a:prstGeom prst="rect">
            <a:avLst/>
          </a:prstGeom>
          <a:solidFill>
            <a:srgbClr val="2A5A3A"/>
          </a:solidFill>
          <a:ln w="6350">
            <a:solidFill>
              <a:srgbClr val="4A6A8B"/>
            </a:solidFill>
            <a:prstDash val="solid"/>
          </a:ln>
        </p:spPr>
        <p:txBody>
          <a:bodyPr/>
          <a:lstStyle/>
          <a:p>
            <a:endParaRPr lang="en-CA"/>
          </a:p>
        </p:txBody>
      </p:sp>
      <p:sp>
        <p:nvSpPr>
          <p:cNvPr id="6" name="Text 4"/>
          <p:cNvSpPr/>
          <p:nvPr/>
        </p:nvSpPr>
        <p:spPr>
          <a:xfrm>
            <a:off x="731520" y="1920240"/>
            <a:ext cx="1645920" cy="82296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User</a:t>
            </a:r>
            <a:endParaRPr lang="en-US" sz="1400" dirty="0"/>
          </a:p>
        </p:txBody>
      </p:sp>
      <p:sp>
        <p:nvSpPr>
          <p:cNvPr id="7" name="Shape 5"/>
          <p:cNvSpPr/>
          <p:nvPr/>
        </p:nvSpPr>
        <p:spPr>
          <a:xfrm>
            <a:off x="2377440" y="1920240"/>
            <a:ext cx="2560320" cy="822960"/>
          </a:xfrm>
          <a:prstGeom prst="rect">
            <a:avLst/>
          </a:prstGeom>
          <a:solidFill>
            <a:srgbClr val="3A4A6B"/>
          </a:solidFill>
          <a:ln w="6350">
            <a:solidFill>
              <a:srgbClr val="4A6A8B"/>
            </a:solidFill>
            <a:prstDash val="solid"/>
          </a:ln>
        </p:spPr>
        <p:txBody>
          <a:bodyPr/>
          <a:lstStyle/>
          <a:p>
            <a:endParaRPr lang="en-CA"/>
          </a:p>
        </p:txBody>
      </p:sp>
      <p:sp>
        <p:nvSpPr>
          <p:cNvPr id="8" name="Text 6"/>
          <p:cNvSpPr/>
          <p:nvPr/>
        </p:nvSpPr>
        <p:spPr>
          <a:xfrm>
            <a:off x="2377440" y="1920240"/>
            <a:ext cx="2560320" cy="82296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Assistant</a:t>
            </a:r>
            <a:endParaRPr lang="en-US" sz="1400" dirty="0"/>
          </a:p>
        </p:txBody>
      </p:sp>
      <p:sp>
        <p:nvSpPr>
          <p:cNvPr id="9" name="Shape 7"/>
          <p:cNvSpPr/>
          <p:nvPr/>
        </p:nvSpPr>
        <p:spPr>
          <a:xfrm>
            <a:off x="4937760" y="1920240"/>
            <a:ext cx="1280160" cy="822960"/>
          </a:xfrm>
          <a:prstGeom prst="rect">
            <a:avLst/>
          </a:prstGeom>
          <a:solidFill>
            <a:srgbClr val="2A5A3A"/>
          </a:solidFill>
          <a:ln w="6350">
            <a:solidFill>
              <a:srgbClr val="4A6A8B"/>
            </a:solidFill>
            <a:prstDash val="solid"/>
          </a:ln>
        </p:spPr>
        <p:txBody>
          <a:bodyPr/>
          <a:lstStyle/>
          <a:p>
            <a:endParaRPr lang="en-CA"/>
          </a:p>
        </p:txBody>
      </p:sp>
      <p:sp>
        <p:nvSpPr>
          <p:cNvPr id="10" name="Text 8"/>
          <p:cNvSpPr/>
          <p:nvPr/>
        </p:nvSpPr>
        <p:spPr>
          <a:xfrm>
            <a:off x="4937760" y="1920240"/>
            <a:ext cx="1280160" cy="82296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User</a:t>
            </a:r>
            <a:endParaRPr lang="en-US" sz="1400" dirty="0"/>
          </a:p>
        </p:txBody>
      </p:sp>
      <p:sp>
        <p:nvSpPr>
          <p:cNvPr id="11" name="Shape 9"/>
          <p:cNvSpPr/>
          <p:nvPr/>
        </p:nvSpPr>
        <p:spPr>
          <a:xfrm>
            <a:off x="6217920" y="1920240"/>
            <a:ext cx="2011680" cy="822960"/>
          </a:xfrm>
          <a:prstGeom prst="rect">
            <a:avLst/>
          </a:prstGeom>
          <a:solidFill>
            <a:srgbClr val="3A4A6B"/>
          </a:solidFill>
          <a:ln w="6350">
            <a:solidFill>
              <a:srgbClr val="4A6A8B"/>
            </a:solidFill>
            <a:prstDash val="solid"/>
          </a:ln>
        </p:spPr>
        <p:txBody>
          <a:bodyPr/>
          <a:lstStyle/>
          <a:p>
            <a:endParaRPr lang="en-CA"/>
          </a:p>
        </p:txBody>
      </p:sp>
      <p:sp>
        <p:nvSpPr>
          <p:cNvPr id="12" name="Text 10"/>
          <p:cNvSpPr/>
          <p:nvPr/>
        </p:nvSpPr>
        <p:spPr>
          <a:xfrm>
            <a:off x="6217920" y="1920240"/>
            <a:ext cx="2011680" cy="82296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Assistant</a:t>
            </a:r>
            <a:endParaRPr lang="en-US" sz="1400" dirty="0"/>
          </a:p>
        </p:txBody>
      </p:sp>
      <p:sp>
        <p:nvSpPr>
          <p:cNvPr id="13" name="Shape 11"/>
          <p:cNvSpPr/>
          <p:nvPr/>
        </p:nvSpPr>
        <p:spPr>
          <a:xfrm>
            <a:off x="731520" y="2834640"/>
            <a:ext cx="7498080" cy="27432"/>
          </a:xfrm>
          <a:prstGeom prst="rect">
            <a:avLst/>
          </a:prstGeom>
          <a:solidFill>
            <a:srgbClr val="C9A84C"/>
          </a:solidFill>
          <a:ln/>
        </p:spPr>
        <p:txBody>
          <a:bodyPr/>
          <a:lstStyle/>
          <a:p>
            <a:endParaRPr lang="en-CA"/>
          </a:p>
        </p:txBody>
      </p:sp>
      <p:sp>
        <p:nvSpPr>
          <p:cNvPr id="14" name="Text 12"/>
          <p:cNvSpPr/>
          <p:nvPr/>
        </p:nvSpPr>
        <p:spPr>
          <a:xfrm>
            <a:off x="731520" y="3017520"/>
            <a:ext cx="7680960" cy="457200"/>
          </a:xfrm>
          <a:prstGeom prst="rect">
            <a:avLst/>
          </a:prstGeom>
          <a:noFill/>
          <a:ln/>
        </p:spPr>
        <p:txBody>
          <a:bodyPr wrap="square" lIns="0" tIns="0" rIns="0" bIns="0" rtlCol="0" anchor="ctr"/>
          <a:lstStyle/>
          <a:p>
            <a:pPr marL="0" indent="0" algn="ctr">
              <a:buNone/>
            </a:pPr>
            <a:r>
              <a:rPr lang="en-US" sz="1500" i="1" dirty="0">
                <a:solidFill>
                  <a:srgbClr val="C9A84C"/>
                </a:solidFill>
                <a:latin typeface="Calibri" pitchFamily="34" charset="0"/>
                <a:ea typeface="Calibri" pitchFamily="34" charset="-122"/>
                <a:cs typeface="Calibri" pitchFamily="34" charset="-120"/>
              </a:rPr>
              <a:t>The accumulated history of the active trajectory</a:t>
            </a:r>
            <a:endParaRPr lang="en-US" sz="1500" dirty="0"/>
          </a:p>
        </p:txBody>
      </p:sp>
      <p:sp>
        <p:nvSpPr>
          <p:cNvPr id="15" name="Text 13"/>
          <p:cNvSpPr/>
          <p:nvPr/>
        </p:nvSpPr>
        <p:spPr>
          <a:xfrm>
            <a:off x="731520" y="3657600"/>
            <a:ext cx="7680960" cy="73152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The trajectory operates from its accumulated history, occupying its own position. Each new token is generated from this full situational context.</a:t>
            </a:r>
            <a:endParaRPr lang="en-US" sz="1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ACTIVE TRAJECTORY</a:t>
            </a:r>
            <a:endParaRPr lang="en-US" sz="1100" dirty="0"/>
          </a:p>
        </p:txBody>
      </p:sp>
      <p:sp>
        <p:nvSpPr>
          <p:cNvPr id="4" name="Text 2"/>
          <p:cNvSpPr/>
          <p:nvPr/>
        </p:nvSpPr>
        <p:spPr>
          <a:xfrm>
            <a:off x="731520" y="731520"/>
            <a:ext cx="73152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Token Time</a:t>
            </a:r>
            <a:endParaRPr lang="en-US" sz="3200" dirty="0"/>
          </a:p>
        </p:txBody>
      </p:sp>
      <p:sp>
        <p:nvSpPr>
          <p:cNvPr id="5" name="Shape 3"/>
          <p:cNvSpPr/>
          <p:nvPr/>
        </p:nvSpPr>
        <p:spPr>
          <a:xfrm>
            <a:off x="731520" y="1828800"/>
            <a:ext cx="822960" cy="594360"/>
          </a:xfrm>
          <a:prstGeom prst="rect">
            <a:avLst/>
          </a:prstGeom>
          <a:solidFill>
            <a:srgbClr val="2A4A6B"/>
          </a:solidFill>
          <a:ln w="12700">
            <a:solidFill>
              <a:srgbClr val="C9A84C"/>
            </a:solidFill>
            <a:prstDash val="solid"/>
          </a:ln>
        </p:spPr>
        <p:txBody>
          <a:bodyPr/>
          <a:lstStyle/>
          <a:p>
            <a:endParaRPr lang="en-CA"/>
          </a:p>
        </p:txBody>
      </p:sp>
      <p:sp>
        <p:nvSpPr>
          <p:cNvPr id="6" name="Text 4"/>
          <p:cNvSpPr/>
          <p:nvPr/>
        </p:nvSpPr>
        <p:spPr>
          <a:xfrm>
            <a:off x="731520" y="1828800"/>
            <a:ext cx="8229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7" name="Shape 5"/>
          <p:cNvSpPr/>
          <p:nvPr/>
        </p:nvSpPr>
        <p:spPr>
          <a:xfrm>
            <a:off x="1600200" y="2121408"/>
            <a:ext cx="137160" cy="0"/>
          </a:xfrm>
          <a:prstGeom prst="line">
            <a:avLst/>
          </a:prstGeom>
          <a:noFill/>
          <a:ln w="19050">
            <a:solidFill>
              <a:srgbClr val="C9A84C"/>
            </a:solidFill>
            <a:prstDash val="solid"/>
          </a:ln>
        </p:spPr>
        <p:txBody>
          <a:bodyPr/>
          <a:lstStyle/>
          <a:p>
            <a:endParaRPr lang="en-CA"/>
          </a:p>
        </p:txBody>
      </p:sp>
      <p:sp>
        <p:nvSpPr>
          <p:cNvPr id="8" name="Shape 6"/>
          <p:cNvSpPr/>
          <p:nvPr/>
        </p:nvSpPr>
        <p:spPr>
          <a:xfrm>
            <a:off x="1783080" y="1828800"/>
            <a:ext cx="822960" cy="594360"/>
          </a:xfrm>
          <a:prstGeom prst="rect">
            <a:avLst/>
          </a:prstGeom>
          <a:solidFill>
            <a:srgbClr val="2A4A6B"/>
          </a:solidFill>
          <a:ln w="12700">
            <a:solidFill>
              <a:srgbClr val="C9A84C"/>
            </a:solidFill>
            <a:prstDash val="solid"/>
          </a:ln>
        </p:spPr>
        <p:txBody>
          <a:bodyPr/>
          <a:lstStyle/>
          <a:p>
            <a:endParaRPr lang="en-CA"/>
          </a:p>
        </p:txBody>
      </p:sp>
      <p:sp>
        <p:nvSpPr>
          <p:cNvPr id="9" name="Text 7"/>
          <p:cNvSpPr/>
          <p:nvPr/>
        </p:nvSpPr>
        <p:spPr>
          <a:xfrm>
            <a:off x="1783080" y="1828800"/>
            <a:ext cx="8229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0" name="Shape 8"/>
          <p:cNvSpPr/>
          <p:nvPr/>
        </p:nvSpPr>
        <p:spPr>
          <a:xfrm>
            <a:off x="2651760" y="2121408"/>
            <a:ext cx="137160" cy="0"/>
          </a:xfrm>
          <a:prstGeom prst="line">
            <a:avLst/>
          </a:prstGeom>
          <a:noFill/>
          <a:ln w="19050">
            <a:solidFill>
              <a:srgbClr val="C9A84C"/>
            </a:solidFill>
            <a:prstDash val="solid"/>
          </a:ln>
        </p:spPr>
        <p:txBody>
          <a:bodyPr/>
          <a:lstStyle/>
          <a:p>
            <a:endParaRPr lang="en-CA"/>
          </a:p>
        </p:txBody>
      </p:sp>
      <p:sp>
        <p:nvSpPr>
          <p:cNvPr id="11" name="Shape 9"/>
          <p:cNvSpPr/>
          <p:nvPr/>
        </p:nvSpPr>
        <p:spPr>
          <a:xfrm>
            <a:off x="2834640" y="1828800"/>
            <a:ext cx="822960" cy="594360"/>
          </a:xfrm>
          <a:prstGeom prst="rect">
            <a:avLst/>
          </a:prstGeom>
          <a:solidFill>
            <a:srgbClr val="2A4A6B"/>
          </a:solidFill>
          <a:ln w="12700">
            <a:solidFill>
              <a:srgbClr val="C9A84C"/>
            </a:solidFill>
            <a:prstDash val="solid"/>
          </a:ln>
        </p:spPr>
        <p:txBody>
          <a:bodyPr/>
          <a:lstStyle/>
          <a:p>
            <a:endParaRPr lang="en-CA"/>
          </a:p>
        </p:txBody>
      </p:sp>
      <p:sp>
        <p:nvSpPr>
          <p:cNvPr id="12" name="Text 10"/>
          <p:cNvSpPr/>
          <p:nvPr/>
        </p:nvSpPr>
        <p:spPr>
          <a:xfrm>
            <a:off x="2834640" y="1828800"/>
            <a:ext cx="8229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3</a:t>
            </a:r>
            <a:endParaRPr lang="en-US" sz="1800" dirty="0"/>
          </a:p>
        </p:txBody>
      </p:sp>
      <p:sp>
        <p:nvSpPr>
          <p:cNvPr id="13" name="Shape 11"/>
          <p:cNvSpPr/>
          <p:nvPr/>
        </p:nvSpPr>
        <p:spPr>
          <a:xfrm>
            <a:off x="3703320" y="2121408"/>
            <a:ext cx="137160" cy="0"/>
          </a:xfrm>
          <a:prstGeom prst="line">
            <a:avLst/>
          </a:prstGeom>
          <a:noFill/>
          <a:ln w="19050">
            <a:solidFill>
              <a:srgbClr val="C9A84C"/>
            </a:solidFill>
            <a:prstDash val="solid"/>
          </a:ln>
        </p:spPr>
        <p:txBody>
          <a:bodyPr/>
          <a:lstStyle/>
          <a:p>
            <a:endParaRPr lang="en-CA"/>
          </a:p>
        </p:txBody>
      </p:sp>
      <p:sp>
        <p:nvSpPr>
          <p:cNvPr id="14" name="Shape 12"/>
          <p:cNvSpPr/>
          <p:nvPr/>
        </p:nvSpPr>
        <p:spPr>
          <a:xfrm>
            <a:off x="3886200" y="1828800"/>
            <a:ext cx="822960" cy="594360"/>
          </a:xfrm>
          <a:prstGeom prst="rect">
            <a:avLst/>
          </a:prstGeom>
          <a:solidFill>
            <a:srgbClr val="2A4A6B"/>
          </a:solidFill>
          <a:ln w="12700">
            <a:solidFill>
              <a:srgbClr val="C9A84C"/>
            </a:solidFill>
            <a:prstDash val="solid"/>
          </a:ln>
        </p:spPr>
        <p:txBody>
          <a:bodyPr/>
          <a:lstStyle/>
          <a:p>
            <a:endParaRPr lang="en-CA"/>
          </a:p>
        </p:txBody>
      </p:sp>
      <p:sp>
        <p:nvSpPr>
          <p:cNvPr id="15" name="Text 13"/>
          <p:cNvSpPr/>
          <p:nvPr/>
        </p:nvSpPr>
        <p:spPr>
          <a:xfrm>
            <a:off x="3886200" y="1828800"/>
            <a:ext cx="8229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4</a:t>
            </a:r>
            <a:endParaRPr lang="en-US" sz="1800" dirty="0"/>
          </a:p>
        </p:txBody>
      </p:sp>
      <p:sp>
        <p:nvSpPr>
          <p:cNvPr id="16" name="Shape 14"/>
          <p:cNvSpPr/>
          <p:nvPr/>
        </p:nvSpPr>
        <p:spPr>
          <a:xfrm>
            <a:off x="4754880" y="2121408"/>
            <a:ext cx="137160" cy="0"/>
          </a:xfrm>
          <a:prstGeom prst="line">
            <a:avLst/>
          </a:prstGeom>
          <a:noFill/>
          <a:ln w="19050">
            <a:solidFill>
              <a:srgbClr val="C9A84C"/>
            </a:solidFill>
            <a:prstDash val="solid"/>
          </a:ln>
        </p:spPr>
        <p:txBody>
          <a:bodyPr/>
          <a:lstStyle/>
          <a:p>
            <a:endParaRPr lang="en-CA"/>
          </a:p>
        </p:txBody>
      </p:sp>
      <p:sp>
        <p:nvSpPr>
          <p:cNvPr id="17" name="Shape 15"/>
          <p:cNvSpPr/>
          <p:nvPr/>
        </p:nvSpPr>
        <p:spPr>
          <a:xfrm>
            <a:off x="4937760" y="1828800"/>
            <a:ext cx="822960" cy="594360"/>
          </a:xfrm>
          <a:prstGeom prst="rect">
            <a:avLst/>
          </a:prstGeom>
          <a:solidFill>
            <a:srgbClr val="2A4A6B"/>
          </a:solidFill>
          <a:ln w="12700">
            <a:solidFill>
              <a:srgbClr val="C9A84C"/>
            </a:solidFill>
            <a:prstDash val="solid"/>
          </a:ln>
        </p:spPr>
        <p:txBody>
          <a:bodyPr/>
          <a:lstStyle/>
          <a:p>
            <a:endParaRPr lang="en-CA"/>
          </a:p>
        </p:txBody>
      </p:sp>
      <p:sp>
        <p:nvSpPr>
          <p:cNvPr id="18" name="Text 16"/>
          <p:cNvSpPr/>
          <p:nvPr/>
        </p:nvSpPr>
        <p:spPr>
          <a:xfrm>
            <a:off x="4937760" y="1828800"/>
            <a:ext cx="8229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5</a:t>
            </a:r>
            <a:endParaRPr lang="en-US" sz="1800" dirty="0"/>
          </a:p>
        </p:txBody>
      </p:sp>
      <p:sp>
        <p:nvSpPr>
          <p:cNvPr id="19" name="Text 17"/>
          <p:cNvSpPr/>
          <p:nvPr/>
        </p:nvSpPr>
        <p:spPr>
          <a:xfrm>
            <a:off x="5989320" y="1828800"/>
            <a:ext cx="822960" cy="594360"/>
          </a:xfrm>
          <a:prstGeom prst="rect">
            <a:avLst/>
          </a:prstGeom>
          <a:noFill/>
          <a:ln/>
        </p:spPr>
        <p:txBody>
          <a:bodyPr wrap="square" lIns="0" tIns="0" rIns="0" bIns="0" rtlCol="0" anchor="ctr"/>
          <a:lstStyle/>
          <a:p>
            <a:pPr marL="0" indent="0" algn="ctr">
              <a:buNone/>
            </a:pPr>
            <a:r>
              <a:rPr lang="en-US" sz="2200" b="1" dirty="0">
                <a:solidFill>
                  <a:srgbClr val="8899AA"/>
                </a:solidFill>
                <a:latin typeface="Calibri" pitchFamily="34" charset="0"/>
                <a:ea typeface="Calibri" pitchFamily="34" charset="-122"/>
                <a:cs typeface="Calibri" pitchFamily="34" charset="-120"/>
              </a:rPr>
              <a:t>…</a:t>
            </a:r>
            <a:endParaRPr lang="en-US" sz="2200" dirty="0"/>
          </a:p>
        </p:txBody>
      </p:sp>
      <p:sp>
        <p:nvSpPr>
          <p:cNvPr id="20" name="Shape 18"/>
          <p:cNvSpPr/>
          <p:nvPr/>
        </p:nvSpPr>
        <p:spPr>
          <a:xfrm>
            <a:off x="7040880" y="1828800"/>
            <a:ext cx="822960" cy="594360"/>
          </a:xfrm>
          <a:prstGeom prst="rect">
            <a:avLst/>
          </a:prstGeom>
          <a:solidFill>
            <a:srgbClr val="2A4A6B"/>
          </a:solidFill>
          <a:ln w="12700">
            <a:solidFill>
              <a:srgbClr val="C9A84C"/>
            </a:solidFill>
            <a:prstDash val="solid"/>
          </a:ln>
        </p:spPr>
        <p:txBody>
          <a:bodyPr/>
          <a:lstStyle/>
          <a:p>
            <a:endParaRPr lang="en-CA"/>
          </a:p>
        </p:txBody>
      </p:sp>
      <p:sp>
        <p:nvSpPr>
          <p:cNvPr id="21" name="Text 19"/>
          <p:cNvSpPr/>
          <p:nvPr/>
        </p:nvSpPr>
        <p:spPr>
          <a:xfrm>
            <a:off x="7040880" y="1828800"/>
            <a:ext cx="8229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n</a:t>
            </a:r>
            <a:endParaRPr lang="en-US" sz="1800" dirty="0"/>
          </a:p>
        </p:txBody>
      </p:sp>
      <p:sp>
        <p:nvSpPr>
          <p:cNvPr id="22" name="Text 20"/>
          <p:cNvSpPr/>
          <p:nvPr/>
        </p:nvSpPr>
        <p:spPr>
          <a:xfrm>
            <a:off x="731520" y="2743200"/>
            <a:ext cx="7680960" cy="2194560"/>
          </a:xfrm>
          <a:prstGeom prst="rect">
            <a:avLst/>
          </a:prstGeom>
          <a:noFill/>
          <a:ln/>
        </p:spPr>
        <p:txBody>
          <a:bodyPr wrap="square" lIns="0" tIns="0" rIns="0" bIns="0" rtlCol="0" anchor="ctr"/>
          <a:lstStyle/>
          <a:p>
            <a:pPr marL="0" indent="0">
              <a:buNone/>
            </a:pPr>
            <a:r>
              <a:rPr lang="en-US" sz="1800" b="1" dirty="0">
                <a:solidFill>
                  <a:srgbClr val="E8E4DC"/>
                </a:solidFill>
                <a:latin typeface="Calibri" pitchFamily="34" charset="0"/>
                <a:ea typeface="Calibri" pitchFamily="34" charset="-122"/>
                <a:cs typeface="Calibri" pitchFamily="34" charset="-120"/>
              </a:rPr>
              <a:t>The active trajectory does not operate in clock time.</a:t>
            </a:r>
            <a:endParaRPr lang="en-US" sz="1800" dirty="0"/>
          </a:p>
          <a:p>
            <a:pPr marL="0" indent="0">
              <a:buNone/>
            </a:pPr>
            <a:endParaRPr lang="en-US" sz="1800" dirty="0"/>
          </a:p>
          <a:p>
            <a:pPr marL="0" indent="0">
              <a:buNone/>
            </a:pPr>
            <a:r>
              <a:rPr lang="en-US" sz="1700" dirty="0">
                <a:solidFill>
                  <a:srgbClr val="E8E4DC"/>
                </a:solidFill>
                <a:latin typeface="Calibri" pitchFamily="34" charset="0"/>
                <a:ea typeface="Calibri" pitchFamily="34" charset="-122"/>
                <a:cs typeface="Calibri" pitchFamily="34" charset="-120"/>
              </a:rPr>
              <a:t>It operates in token time — the sequential ordering of positions in the generated sequence.</a:t>
            </a:r>
            <a:endParaRPr lang="en-US" sz="1800" dirty="0"/>
          </a:p>
          <a:p>
            <a:pPr marL="0" indent="0">
              <a:buNone/>
            </a:pPr>
            <a:endParaRPr lang="en-US" sz="1800" dirty="0"/>
          </a:p>
          <a:p>
            <a:pPr marL="0" indent="0">
              <a:buNone/>
            </a:pPr>
            <a:r>
              <a:rPr lang="en-US" sz="1700" i="1" dirty="0">
                <a:solidFill>
                  <a:srgbClr val="C9A84C"/>
                </a:solidFill>
                <a:latin typeface="Calibri" pitchFamily="34" charset="0"/>
                <a:ea typeface="Calibri" pitchFamily="34" charset="-122"/>
                <a:cs typeface="Calibri" pitchFamily="34" charset="-120"/>
              </a:rPr>
              <a:t>The only before and after it knows is the ordering of tokens.</a:t>
            </a:r>
            <a:endParaRPr lang="en-US" sz="1800" dirty="0"/>
          </a:p>
          <a:p>
            <a:pPr marL="0" indent="0">
              <a:buNone/>
            </a:pPr>
            <a:endParaRPr lang="en-US" sz="1800" dirty="0"/>
          </a:p>
          <a:p>
            <a:pPr marL="0" indent="0">
              <a:buNone/>
            </a:pPr>
            <a:r>
              <a:rPr lang="en-US" sz="1500" dirty="0">
                <a:solidFill>
                  <a:srgbClr val="B0B0B0"/>
                </a:solidFill>
                <a:latin typeface="Calibri" pitchFamily="34" charset="0"/>
                <a:ea typeface="Calibri" pitchFamily="34" charset="-122"/>
                <a:cs typeface="Calibri" pitchFamily="34" charset="-120"/>
              </a:rPr>
              <a:t>This is the time of the action — constituted by the sequential structure of generation itself, not imported from an external clock.</a:t>
            </a:r>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4">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ACTIVE TRAJECTORY</a:t>
            </a:r>
            <a:endParaRPr lang="en-US" sz="1100" dirty="0"/>
          </a:p>
        </p:txBody>
      </p:sp>
      <p:sp>
        <p:nvSpPr>
          <p:cNvPr id="4" name="Text 2"/>
          <p:cNvSpPr/>
          <p:nvPr/>
        </p:nvSpPr>
        <p:spPr>
          <a:xfrm>
            <a:off x="731520" y="1280160"/>
            <a:ext cx="7680960" cy="914400"/>
          </a:xfrm>
          <a:prstGeom prst="rect">
            <a:avLst/>
          </a:prstGeom>
          <a:noFill/>
          <a:ln/>
        </p:spPr>
        <p:txBody>
          <a:bodyPr wrap="square" lIns="0" tIns="0" rIns="0" bIns="0" rtlCol="0" anchor="ctr"/>
          <a:lstStyle/>
          <a:p>
            <a:pPr marL="0" indent="0">
              <a:buNone/>
            </a:pPr>
            <a:r>
              <a:rPr lang="en-US" sz="3800" b="1" dirty="0">
                <a:solidFill>
                  <a:srgbClr val="C9A84C"/>
                </a:solidFill>
                <a:latin typeface="Georgia" pitchFamily="34" charset="0"/>
                <a:ea typeface="Georgia" pitchFamily="34" charset="-122"/>
                <a:cs typeface="Georgia" pitchFamily="34" charset="-120"/>
              </a:rPr>
              <a:t>The sequence is the subject.</a:t>
            </a:r>
            <a:endParaRPr lang="en-US" sz="3800" dirty="0"/>
          </a:p>
        </p:txBody>
      </p:sp>
      <p:sp>
        <p:nvSpPr>
          <p:cNvPr id="5" name="Shape 3"/>
          <p:cNvSpPr/>
          <p:nvPr/>
        </p:nvSpPr>
        <p:spPr>
          <a:xfrm>
            <a:off x="731520" y="2468880"/>
            <a:ext cx="1828800" cy="27432"/>
          </a:xfrm>
          <a:prstGeom prst="rect">
            <a:avLst/>
          </a:prstGeom>
          <a:solidFill>
            <a:srgbClr val="C9A84C"/>
          </a:solidFill>
          <a:ln/>
        </p:spPr>
        <p:txBody>
          <a:bodyPr/>
          <a:lstStyle/>
          <a:p>
            <a:endParaRPr lang="en-CA"/>
          </a:p>
        </p:txBody>
      </p:sp>
      <p:sp>
        <p:nvSpPr>
          <p:cNvPr id="6" name="Text 4"/>
          <p:cNvSpPr/>
          <p:nvPr/>
        </p:nvSpPr>
        <p:spPr>
          <a:xfrm>
            <a:off x="731520" y="2743200"/>
            <a:ext cx="1828800" cy="457200"/>
          </a:xfrm>
          <a:prstGeom prst="rect">
            <a:avLst/>
          </a:prstGeom>
          <a:noFill/>
          <a:ln/>
        </p:spPr>
        <p:txBody>
          <a:bodyPr wrap="square" lIns="0" tIns="0" rIns="0" bIns="0" rtlCol="0" anchor="ctr"/>
          <a:lstStyle/>
          <a:p>
            <a:pPr marL="0" indent="0" algn="r">
              <a:buNone/>
            </a:pPr>
            <a:r>
              <a:rPr lang="en-US" sz="1700" b="1" dirty="0">
                <a:solidFill>
                  <a:srgbClr val="C9A84C"/>
                </a:solidFill>
                <a:latin typeface="Georgia" pitchFamily="34" charset="0"/>
                <a:ea typeface="Georgia" pitchFamily="34" charset="-122"/>
                <a:cs typeface="Georgia" pitchFamily="34" charset="-120"/>
              </a:rPr>
              <a:t>Rare</a:t>
            </a:r>
            <a:endParaRPr lang="en-US" sz="1700" dirty="0"/>
          </a:p>
        </p:txBody>
      </p:sp>
      <p:sp>
        <p:nvSpPr>
          <p:cNvPr id="7" name="Shape 5"/>
          <p:cNvSpPr/>
          <p:nvPr/>
        </p:nvSpPr>
        <p:spPr>
          <a:xfrm>
            <a:off x="2743200" y="2834640"/>
            <a:ext cx="27432" cy="320040"/>
          </a:xfrm>
          <a:prstGeom prst="rect">
            <a:avLst/>
          </a:prstGeom>
          <a:solidFill>
            <a:srgbClr val="C9A84C"/>
          </a:solidFill>
          <a:ln/>
        </p:spPr>
        <p:txBody>
          <a:bodyPr/>
          <a:lstStyle/>
          <a:p>
            <a:endParaRPr lang="en-CA"/>
          </a:p>
        </p:txBody>
      </p:sp>
      <p:sp>
        <p:nvSpPr>
          <p:cNvPr id="8" name="Text 6"/>
          <p:cNvSpPr/>
          <p:nvPr/>
        </p:nvSpPr>
        <p:spPr>
          <a:xfrm>
            <a:off x="3017520" y="2743200"/>
            <a:ext cx="5212080" cy="548640"/>
          </a:xfrm>
          <a:prstGeom prst="rect">
            <a:avLst/>
          </a:prstGeom>
          <a:noFill/>
          <a:ln/>
        </p:spPr>
        <p:txBody>
          <a:bodyPr wrap="square" lIns="0" tIns="0" rIns="0" bIns="0" rtlCol="0" anchor="ctr"/>
          <a:lstStyle/>
          <a:p>
            <a:pPr marL="0" indent="0">
              <a:buNone/>
            </a:pPr>
            <a:r>
              <a:rPr lang="en-US" sz="1400" dirty="0">
                <a:solidFill>
                  <a:srgbClr val="E8E4DC"/>
                </a:solidFill>
                <a:latin typeface="Calibri" pitchFamily="34" charset="0"/>
                <a:ea typeface="Calibri" pitchFamily="34" charset="-122"/>
                <a:cs typeface="Calibri" pitchFamily="34" charset="-120"/>
              </a:rPr>
              <a:t>Two trajectories are (very) unlikely to share identical context.</a:t>
            </a:r>
            <a:endParaRPr lang="en-US" sz="1400" dirty="0"/>
          </a:p>
        </p:txBody>
      </p:sp>
      <p:sp>
        <p:nvSpPr>
          <p:cNvPr id="9" name="Text 7"/>
          <p:cNvSpPr/>
          <p:nvPr/>
        </p:nvSpPr>
        <p:spPr>
          <a:xfrm>
            <a:off x="731520" y="3429000"/>
            <a:ext cx="1828800" cy="457200"/>
          </a:xfrm>
          <a:prstGeom prst="rect">
            <a:avLst/>
          </a:prstGeom>
          <a:noFill/>
          <a:ln/>
        </p:spPr>
        <p:txBody>
          <a:bodyPr wrap="square" lIns="0" tIns="0" rIns="0" bIns="0" rtlCol="0" anchor="ctr"/>
          <a:lstStyle/>
          <a:p>
            <a:pPr marL="0" indent="0" algn="r">
              <a:buNone/>
            </a:pPr>
            <a:r>
              <a:rPr lang="en-US" sz="1700" b="1" dirty="0">
                <a:solidFill>
                  <a:srgbClr val="C9A84C"/>
                </a:solidFill>
                <a:latin typeface="Georgia" pitchFamily="34" charset="0"/>
                <a:ea typeface="Georgia" pitchFamily="34" charset="-122"/>
                <a:cs typeface="Georgia" pitchFamily="34" charset="-120"/>
              </a:rPr>
              <a:t>Situated</a:t>
            </a:r>
            <a:endParaRPr lang="en-US" sz="1700" dirty="0"/>
          </a:p>
        </p:txBody>
      </p:sp>
      <p:sp>
        <p:nvSpPr>
          <p:cNvPr id="10" name="Shape 8"/>
          <p:cNvSpPr/>
          <p:nvPr/>
        </p:nvSpPr>
        <p:spPr>
          <a:xfrm>
            <a:off x="2743200" y="3520440"/>
            <a:ext cx="27432" cy="320040"/>
          </a:xfrm>
          <a:prstGeom prst="rect">
            <a:avLst/>
          </a:prstGeom>
          <a:solidFill>
            <a:srgbClr val="C9A84C"/>
          </a:solidFill>
          <a:ln/>
        </p:spPr>
        <p:txBody>
          <a:bodyPr/>
          <a:lstStyle/>
          <a:p>
            <a:endParaRPr lang="en-CA"/>
          </a:p>
        </p:txBody>
      </p:sp>
      <p:sp>
        <p:nvSpPr>
          <p:cNvPr id="11" name="Text 9"/>
          <p:cNvSpPr/>
          <p:nvPr/>
        </p:nvSpPr>
        <p:spPr>
          <a:xfrm>
            <a:off x="3017520" y="3429000"/>
            <a:ext cx="5212080" cy="548640"/>
          </a:xfrm>
          <a:prstGeom prst="rect">
            <a:avLst/>
          </a:prstGeom>
          <a:noFill/>
          <a:ln/>
        </p:spPr>
        <p:txBody>
          <a:bodyPr wrap="square" lIns="0" tIns="0" rIns="0" bIns="0" rtlCol="0" anchor="ctr"/>
          <a:lstStyle/>
          <a:p>
            <a:pPr marL="0" indent="0">
              <a:buNone/>
            </a:pPr>
            <a:r>
              <a:rPr lang="en-US" sz="1400" dirty="0">
                <a:solidFill>
                  <a:srgbClr val="E8E4DC"/>
                </a:solidFill>
                <a:latin typeface="Calibri" pitchFamily="34" charset="0"/>
                <a:ea typeface="Calibri" pitchFamily="34" charset="-122"/>
                <a:cs typeface="Calibri" pitchFamily="34" charset="-120"/>
              </a:rPr>
              <a:t>It operates from its accumulated history, choosing the next step from its own unique position.</a:t>
            </a:r>
            <a:endParaRPr lang="en-US" sz="1400" dirty="0"/>
          </a:p>
        </p:txBody>
      </p:sp>
      <p:sp>
        <p:nvSpPr>
          <p:cNvPr id="12" name="Text 10"/>
          <p:cNvSpPr/>
          <p:nvPr/>
        </p:nvSpPr>
        <p:spPr>
          <a:xfrm>
            <a:off x="731520" y="4114800"/>
            <a:ext cx="1828800" cy="457200"/>
          </a:xfrm>
          <a:prstGeom prst="rect">
            <a:avLst/>
          </a:prstGeom>
          <a:noFill/>
          <a:ln/>
        </p:spPr>
        <p:txBody>
          <a:bodyPr wrap="square" lIns="0" tIns="0" rIns="0" bIns="0" rtlCol="0" anchor="ctr"/>
          <a:lstStyle/>
          <a:p>
            <a:pPr marL="0" indent="0" algn="r">
              <a:buNone/>
            </a:pPr>
            <a:r>
              <a:rPr lang="en-US" sz="1700" b="1" dirty="0">
                <a:solidFill>
                  <a:srgbClr val="C9A84C"/>
                </a:solidFill>
                <a:latin typeface="Georgia" pitchFamily="34" charset="0"/>
                <a:ea typeface="Georgia" pitchFamily="34" charset="-122"/>
                <a:cs typeface="Georgia" pitchFamily="34" charset="-120"/>
              </a:rPr>
              <a:t>Path-dependent</a:t>
            </a:r>
            <a:endParaRPr lang="en-US" sz="1700" dirty="0"/>
          </a:p>
        </p:txBody>
      </p:sp>
      <p:sp>
        <p:nvSpPr>
          <p:cNvPr id="13" name="Shape 11"/>
          <p:cNvSpPr/>
          <p:nvPr/>
        </p:nvSpPr>
        <p:spPr>
          <a:xfrm>
            <a:off x="2743200" y="4206240"/>
            <a:ext cx="27432" cy="320040"/>
          </a:xfrm>
          <a:prstGeom prst="rect">
            <a:avLst/>
          </a:prstGeom>
          <a:solidFill>
            <a:srgbClr val="C9A84C"/>
          </a:solidFill>
          <a:ln/>
        </p:spPr>
        <p:txBody>
          <a:bodyPr/>
          <a:lstStyle/>
          <a:p>
            <a:endParaRPr lang="en-CA"/>
          </a:p>
        </p:txBody>
      </p:sp>
      <p:sp>
        <p:nvSpPr>
          <p:cNvPr id="14" name="Text 12"/>
          <p:cNvSpPr/>
          <p:nvPr/>
        </p:nvSpPr>
        <p:spPr>
          <a:xfrm>
            <a:off x="3017520" y="4114800"/>
            <a:ext cx="5212080" cy="548640"/>
          </a:xfrm>
          <a:prstGeom prst="rect">
            <a:avLst/>
          </a:prstGeom>
          <a:noFill/>
          <a:ln/>
        </p:spPr>
        <p:txBody>
          <a:bodyPr wrap="square" lIns="0" tIns="0" rIns="0" bIns="0" rtlCol="0" anchor="ctr"/>
          <a:lstStyle/>
          <a:p>
            <a:pPr marL="0" indent="0">
              <a:buNone/>
            </a:pPr>
            <a:r>
              <a:rPr lang="en-US" sz="1400" dirty="0">
                <a:solidFill>
                  <a:srgbClr val="E8E4DC"/>
                </a:solidFill>
                <a:latin typeface="Calibri" pitchFamily="34" charset="0"/>
                <a:ea typeface="Calibri" pitchFamily="34" charset="-122"/>
                <a:cs typeface="Calibri" pitchFamily="34" charset="-120"/>
              </a:rPr>
              <a:t>Accumulating experience, revising approach, bearing consequences of prior choices.</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2">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1097280"/>
            <a:ext cx="7680960" cy="1097280"/>
          </a:xfrm>
          <a:prstGeom prst="rect">
            <a:avLst/>
          </a:prstGeom>
          <a:noFill/>
          <a:ln/>
        </p:spPr>
        <p:txBody>
          <a:bodyPr wrap="square" lIns="0" tIns="0" rIns="0" bIns="0" rtlCol="0" anchor="ctr"/>
          <a:lstStyle/>
          <a:p>
            <a:pPr marL="0" indent="0">
              <a:buNone/>
            </a:pPr>
            <a:r>
              <a:rPr lang="en-US" sz="2400" dirty="0">
                <a:solidFill>
                  <a:srgbClr val="B0B0B0"/>
                </a:solidFill>
                <a:latin typeface="Georgia" pitchFamily="34" charset="0"/>
                <a:ea typeface="Georgia" pitchFamily="34" charset="-122"/>
                <a:cs typeface="Georgia" pitchFamily="34" charset="-120"/>
              </a:rPr>
              <a:t>The question is not whether the system is human or even human-like.</a:t>
            </a:r>
            <a:endParaRPr lang="en-US" sz="2400" dirty="0"/>
          </a:p>
        </p:txBody>
      </p:sp>
      <p:sp>
        <p:nvSpPr>
          <p:cNvPr id="3" name="Shape 1"/>
          <p:cNvSpPr/>
          <p:nvPr/>
        </p:nvSpPr>
        <p:spPr>
          <a:xfrm>
            <a:off x="731520" y="2377440"/>
            <a:ext cx="1828800" cy="27432"/>
          </a:xfrm>
          <a:prstGeom prst="rect">
            <a:avLst/>
          </a:prstGeom>
          <a:solidFill>
            <a:srgbClr val="C9A84C"/>
          </a:solidFill>
          <a:ln/>
        </p:spPr>
        <p:txBody>
          <a:bodyPr/>
          <a:lstStyle/>
          <a:p>
            <a:endParaRPr lang="en-CA"/>
          </a:p>
        </p:txBody>
      </p:sp>
      <p:sp>
        <p:nvSpPr>
          <p:cNvPr id="4" name="Text 2"/>
          <p:cNvSpPr/>
          <p:nvPr/>
        </p:nvSpPr>
        <p:spPr>
          <a:xfrm>
            <a:off x="731520" y="2651760"/>
            <a:ext cx="7680960" cy="1828800"/>
          </a:xfrm>
          <a:prstGeom prst="rect">
            <a:avLst/>
          </a:prstGeom>
          <a:noFill/>
          <a:ln/>
        </p:spPr>
        <p:txBody>
          <a:bodyPr wrap="square" lIns="0" tIns="0" rIns="0" bIns="0" rtlCol="0" anchor="ctr"/>
          <a:lstStyle/>
          <a:p>
            <a:pPr marL="0" indent="0">
              <a:buNone/>
            </a:pPr>
            <a:r>
              <a:rPr lang="en-US" sz="3200" b="1" dirty="0">
                <a:solidFill>
                  <a:srgbClr val="C9A84C"/>
                </a:solidFill>
                <a:latin typeface="Georgia" pitchFamily="34" charset="0"/>
                <a:ea typeface="Georgia" pitchFamily="34" charset="-122"/>
                <a:cs typeface="Georgia" pitchFamily="34" charset="-120"/>
              </a:rPr>
              <a:t>It is whether it exhibits what is</a:t>
            </a:r>
            <a:endParaRPr lang="en-US" sz="3200" dirty="0"/>
          </a:p>
          <a:p>
            <a:pPr marL="0" indent="0">
              <a:buNone/>
            </a:pPr>
            <a:r>
              <a:rPr lang="en-US" sz="3200" b="1" dirty="0">
                <a:solidFill>
                  <a:srgbClr val="C9A84C"/>
                </a:solidFill>
                <a:latin typeface="Georgia" pitchFamily="34" charset="0"/>
                <a:ea typeface="Georgia" pitchFamily="34" charset="-122"/>
                <a:cs typeface="Georgia" pitchFamily="34" charset="-120"/>
              </a:rPr>
              <a:t>necessary and universal</a:t>
            </a:r>
            <a:endParaRPr lang="en-US" sz="3200" dirty="0"/>
          </a:p>
          <a:p>
            <a:pPr marL="0" indent="0">
              <a:buNone/>
            </a:pPr>
            <a:r>
              <a:rPr lang="en-US" sz="3200" b="1" dirty="0">
                <a:solidFill>
                  <a:srgbClr val="C9A84C"/>
                </a:solidFill>
                <a:latin typeface="Georgia" pitchFamily="34" charset="0"/>
                <a:ea typeface="Georgia" pitchFamily="34" charset="-122"/>
                <a:cs typeface="Georgia" pitchFamily="34" charset="-120"/>
              </a:rPr>
              <a:t>in the performance of action.</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3">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914400"/>
            <a:ext cx="54864" cy="2926080"/>
          </a:xfrm>
          <a:prstGeom prst="rect">
            <a:avLst/>
          </a:prstGeom>
          <a:solidFill>
            <a:srgbClr val="C9A84C"/>
          </a:solidFill>
          <a:ln/>
        </p:spPr>
        <p:txBody>
          <a:bodyPr/>
          <a:lstStyle/>
          <a:p>
            <a:endParaRPr lang="en-CA"/>
          </a:p>
        </p:txBody>
      </p:sp>
      <p:sp>
        <p:nvSpPr>
          <p:cNvPr id="3" name="Text 1"/>
          <p:cNvSpPr/>
          <p:nvPr/>
        </p:nvSpPr>
        <p:spPr>
          <a:xfrm>
            <a:off x="1097280" y="914400"/>
            <a:ext cx="7132320" cy="2286000"/>
          </a:xfrm>
          <a:prstGeom prst="rect">
            <a:avLst/>
          </a:prstGeom>
          <a:noFill/>
          <a:ln/>
        </p:spPr>
        <p:txBody>
          <a:bodyPr wrap="square" lIns="0" tIns="0" rIns="0" bIns="0" rtlCol="0" anchor="ctr"/>
          <a:lstStyle/>
          <a:p>
            <a:pPr marL="0" indent="0">
              <a:buNone/>
            </a:pPr>
            <a:r>
              <a:rPr lang="en-US" sz="2600" i="1" dirty="0">
                <a:solidFill>
                  <a:srgbClr val="FFFFFF"/>
                </a:solidFill>
                <a:latin typeface="Georgia" pitchFamily="34" charset="0"/>
                <a:ea typeface="Georgia" pitchFamily="34" charset="-122"/>
                <a:cs typeface="Georgia" pitchFamily="34" charset="-120"/>
              </a:rPr>
              <a:t>"There are for man only two principles available for a mental grasp of reality, namely, those of teleology and causality... for the human mind there is no third way available."</a:t>
            </a:r>
            <a:endParaRPr lang="en-US" sz="2600" dirty="0"/>
          </a:p>
        </p:txBody>
      </p:sp>
      <p:sp>
        <p:nvSpPr>
          <p:cNvPr id="4" name="Text 2"/>
          <p:cNvSpPr/>
          <p:nvPr/>
        </p:nvSpPr>
        <p:spPr>
          <a:xfrm>
            <a:off x="1097280" y="3200400"/>
            <a:ext cx="7132320" cy="45720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 Ludwig von Mises, Human Action, Ch.I §6</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500" normalizeH="0" baseline="0" noProof="0" dirty="0">
                <a:ln>
                  <a:noFill/>
                </a:ln>
                <a:solidFill>
                  <a:srgbClr val="8899AA"/>
                </a:solidFill>
                <a:effectLst/>
                <a:uLnTx/>
                <a:uFillTx/>
                <a:latin typeface="Calibri" pitchFamily="34" charset="0"/>
                <a:ea typeface="Calibri" pitchFamily="34" charset="-122"/>
                <a:cs typeface="Calibri" pitchFamily="34" charset="-120"/>
              </a:rPr>
              <a:t>THE COMMON VIEW ON AI</a:t>
            </a: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Text 2"/>
          <p:cNvSpPr/>
          <p:nvPr/>
        </p:nvSpPr>
        <p:spPr>
          <a:xfrm>
            <a:off x="731520" y="777240"/>
            <a:ext cx="7315200" cy="548640"/>
          </a:xfrm>
          <a:prstGeom prst="rect">
            <a:avLst/>
          </a:prstGeom>
          <a:noFill/>
          <a:ln/>
        </p:spPr>
        <p:txBody>
          <a:bodyPr wrap="square"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FFFFFF"/>
                </a:solidFill>
                <a:effectLst/>
                <a:uLnTx/>
                <a:uFillTx/>
                <a:latin typeface="Georgia" pitchFamily="34" charset="0"/>
                <a:ea typeface="Georgia" pitchFamily="34" charset="-122"/>
                <a:cs typeface="Georgia" pitchFamily="34" charset="-120"/>
              </a:rPr>
              <a:t>Stochastic Parrots</a:t>
            </a:r>
            <a:endParaRPr kumimoji="0" lang="en-US" sz="3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Shape 3"/>
          <p:cNvSpPr/>
          <p:nvPr/>
        </p:nvSpPr>
        <p:spPr>
          <a:xfrm>
            <a:off x="731520" y="1645920"/>
            <a:ext cx="2011680" cy="914400"/>
          </a:xfrm>
          <a:prstGeom prst="rect">
            <a:avLst/>
          </a:prstGeom>
          <a:solidFill>
            <a:srgbClr val="162236"/>
          </a:solidFill>
          <a:ln w="12700">
            <a:solidFill>
              <a:srgbClr val="3A5A7B"/>
            </a:solidFill>
            <a:prstDash val="soli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Text 4"/>
          <p:cNvSpPr/>
          <p:nvPr/>
        </p:nvSpPr>
        <p:spPr>
          <a:xfrm>
            <a:off x="731520" y="1645920"/>
            <a:ext cx="2011680" cy="914400"/>
          </a:xfrm>
          <a:prstGeom prst="rect">
            <a:avLst/>
          </a:prstGeom>
          <a:noFill/>
          <a:ln/>
        </p:spPr>
        <p:txBody>
          <a:bodyPr wrap="square"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8899AA"/>
                </a:solidFill>
                <a:effectLst/>
                <a:uLnTx/>
                <a:uFillTx/>
                <a:latin typeface="Calibri" pitchFamily="34" charset="0"/>
                <a:ea typeface="Calibri" pitchFamily="34" charset="-122"/>
                <a:cs typeface="Calibri" pitchFamily="34" charset="-120"/>
              </a:rPr>
              <a:t>INPUT</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B0B0B0"/>
                </a:solidFill>
                <a:effectLst/>
                <a:uLnTx/>
                <a:uFillTx/>
                <a:latin typeface="Calibri" pitchFamily="34" charset="0"/>
                <a:ea typeface="Calibri" pitchFamily="34" charset="-122"/>
                <a:cs typeface="Calibri" pitchFamily="34" charset="-120"/>
              </a:rPr>
              <a:t>Prompt in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Shape 5"/>
          <p:cNvSpPr/>
          <p:nvPr/>
        </p:nvSpPr>
        <p:spPr>
          <a:xfrm>
            <a:off x="2834640" y="2103120"/>
            <a:ext cx="640080" cy="0"/>
          </a:xfrm>
          <a:prstGeom prst="line">
            <a:avLst/>
          </a:prstGeom>
          <a:noFill/>
          <a:ln w="25400">
            <a:solidFill>
              <a:srgbClr val="8899AA"/>
            </a:solidFill>
            <a:prstDash val="soli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Shape 6"/>
          <p:cNvSpPr/>
          <p:nvPr/>
        </p:nvSpPr>
        <p:spPr>
          <a:xfrm>
            <a:off x="3566160" y="1645920"/>
            <a:ext cx="2194560" cy="914400"/>
          </a:xfrm>
          <a:prstGeom prst="rect">
            <a:avLst/>
          </a:prstGeom>
          <a:solidFill>
            <a:srgbClr val="0A0F18"/>
          </a:solidFill>
          <a:ln w="19050">
            <a:solidFill>
              <a:srgbClr val="8B3A3A"/>
            </a:solidFill>
            <a:prstDash val="soli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Text 7"/>
          <p:cNvSpPr/>
          <p:nvPr/>
        </p:nvSpPr>
        <p:spPr>
          <a:xfrm>
            <a:off x="3566160" y="1645920"/>
            <a:ext cx="2194560" cy="914400"/>
          </a:xfrm>
          <a:prstGeom prst="rect">
            <a:avLst/>
          </a:prstGeom>
          <a:noFill/>
          <a:ln/>
        </p:spPr>
        <p:txBody>
          <a:bodyPr wrap="square"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B0B0B0"/>
                </a:solidFill>
                <a:effectLst/>
                <a:uLnTx/>
                <a:uFillTx/>
                <a:latin typeface="Calibri" pitchFamily="34" charset="0"/>
                <a:ea typeface="Calibri" pitchFamily="34" charset="-122"/>
                <a:cs typeface="Calibri" pitchFamily="34" charset="-120"/>
              </a:rPr>
              <a:t>Statistical</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B0B0B0"/>
                </a:solidFill>
                <a:effectLst/>
                <a:uLnTx/>
                <a:uFillTx/>
                <a:latin typeface="Calibri" pitchFamily="34" charset="0"/>
                <a:ea typeface="Calibri" pitchFamily="34" charset="-122"/>
                <a:cs typeface="Calibri" pitchFamily="34" charset="-120"/>
              </a:rPr>
              <a:t>recombination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Shape 8"/>
          <p:cNvSpPr/>
          <p:nvPr/>
        </p:nvSpPr>
        <p:spPr>
          <a:xfrm>
            <a:off x="5852160" y="2103120"/>
            <a:ext cx="640080" cy="0"/>
          </a:xfrm>
          <a:prstGeom prst="line">
            <a:avLst/>
          </a:prstGeom>
          <a:noFill/>
          <a:ln w="25400">
            <a:solidFill>
              <a:srgbClr val="8899AA"/>
            </a:solidFill>
            <a:prstDash val="soli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Shape 9"/>
          <p:cNvSpPr/>
          <p:nvPr/>
        </p:nvSpPr>
        <p:spPr>
          <a:xfrm>
            <a:off x="6583680" y="1645920"/>
            <a:ext cx="1828800" cy="914400"/>
          </a:xfrm>
          <a:prstGeom prst="rect">
            <a:avLst/>
          </a:prstGeom>
          <a:solidFill>
            <a:srgbClr val="162236"/>
          </a:solidFill>
          <a:ln w="12700">
            <a:solidFill>
              <a:srgbClr val="3A5A7B"/>
            </a:solidFill>
            <a:prstDash val="soli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 10"/>
          <p:cNvSpPr/>
          <p:nvPr/>
        </p:nvSpPr>
        <p:spPr>
          <a:xfrm>
            <a:off x="6583680" y="1645920"/>
            <a:ext cx="1828800" cy="914400"/>
          </a:xfrm>
          <a:prstGeom prst="rect">
            <a:avLst/>
          </a:prstGeom>
          <a:noFill/>
          <a:ln/>
        </p:spPr>
        <p:txBody>
          <a:bodyPr wrap="square"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8899AA"/>
                </a:solidFill>
                <a:effectLst/>
                <a:uLnTx/>
                <a:uFillTx/>
                <a:latin typeface="Calibri" pitchFamily="34" charset="0"/>
                <a:ea typeface="Calibri" pitchFamily="34" charset="-122"/>
                <a:cs typeface="Calibri" pitchFamily="34" charset="-120"/>
              </a:rPr>
              <a:t>OUTPUT</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B0B0B0"/>
                </a:solidFill>
                <a:effectLst/>
                <a:uLnTx/>
                <a:uFillTx/>
                <a:latin typeface="Calibri" pitchFamily="34" charset="0"/>
                <a:ea typeface="Calibri" pitchFamily="34" charset="-122"/>
                <a:cs typeface="Calibri" pitchFamily="34" charset="-120"/>
              </a:rPr>
              <a:t>Tokens out</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Text 11"/>
          <p:cNvSpPr/>
          <p:nvPr/>
        </p:nvSpPr>
        <p:spPr>
          <a:xfrm>
            <a:off x="731520" y="2788920"/>
            <a:ext cx="7680960" cy="365760"/>
          </a:xfrm>
          <a:prstGeom prst="rect">
            <a:avLst/>
          </a:prstGeom>
          <a:noFill/>
          <a:ln/>
        </p:spPr>
        <p:txBody>
          <a:bodyPr wrap="square"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8B3A3A"/>
                </a:solidFill>
                <a:effectLst/>
                <a:uLnTx/>
                <a:uFillTx/>
                <a:latin typeface="Calibri" pitchFamily="34" charset="0"/>
                <a:ea typeface="Calibri" pitchFamily="34" charset="-122"/>
                <a:cs typeface="Calibri" pitchFamily="34" charset="-120"/>
              </a:rPr>
              <a:t>No reference to meaning or purpose.</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Shape 12"/>
          <p:cNvSpPr/>
          <p:nvPr/>
        </p:nvSpPr>
        <p:spPr>
          <a:xfrm>
            <a:off x="731520" y="3291840"/>
            <a:ext cx="7680960" cy="27432"/>
          </a:xfrm>
          <a:prstGeom prst="rect">
            <a:avLst/>
          </a:prstGeom>
          <a:solidFill>
            <a:srgbClr val="C9A84C"/>
          </a:solid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Text 13"/>
          <p:cNvSpPr/>
          <p:nvPr/>
        </p:nvSpPr>
        <p:spPr>
          <a:xfrm>
            <a:off x="731520" y="3520440"/>
            <a:ext cx="7680960" cy="548640"/>
          </a:xfrm>
          <a:prstGeom prst="rect">
            <a:avLst/>
          </a:prstGeom>
          <a:noFill/>
          <a:ln/>
        </p:spPr>
        <p:txBody>
          <a:bodyPr wrap="square"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a:ln>
                  <a:noFill/>
                </a:ln>
                <a:solidFill>
                  <a:srgbClr val="E8E4DC"/>
                </a:solidFill>
                <a:effectLst/>
                <a:uLnTx/>
                <a:uFillTx/>
                <a:latin typeface="Calibri" pitchFamily="34" charset="0"/>
                <a:ea typeface="Calibri" pitchFamily="34" charset="-122"/>
                <a:cs typeface="Calibri" pitchFamily="34" charset="-120"/>
              </a:rPr>
              <a:t>This is not a new frame. It is the frame of the classical Austrian opponent.</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14"/>
          <p:cNvSpPr/>
          <p:nvPr/>
        </p:nvSpPr>
        <p:spPr>
          <a:xfrm>
            <a:off x="731520" y="4160520"/>
            <a:ext cx="5029200" cy="640080"/>
          </a:xfrm>
          <a:prstGeom prst="rect">
            <a:avLst/>
          </a:prstGeom>
          <a:noFill/>
          <a:ln/>
        </p:spPr>
        <p:txBody>
          <a:bodyPr wrap="square"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srgbClr val="B0B0B0"/>
                </a:solidFill>
                <a:effectLst/>
                <a:uLnTx/>
                <a:uFillTx/>
                <a:latin typeface="Calibri" pitchFamily="34" charset="0"/>
                <a:ea typeface="Calibri" pitchFamily="34" charset="-122"/>
                <a:cs typeface="Calibri" pitchFamily="34" charset="-120"/>
              </a:rPr>
              <a:t>Observe from without. Deny internal purpose.</a:t>
            </a:r>
            <a:endParaRPr kumimoji="0" lang="en-US" sz="17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srgbClr val="B0B0B0"/>
                </a:solidFill>
                <a:effectLst/>
                <a:uLnTx/>
                <a:uFillTx/>
                <a:latin typeface="Calibri" pitchFamily="34" charset="0"/>
                <a:ea typeface="Calibri" pitchFamily="34" charset="-122"/>
                <a:cs typeface="Calibri" pitchFamily="34" charset="-120"/>
              </a:rPr>
              <a:t>Explain output as a function of input.</a:t>
            </a:r>
            <a:endParaRPr kumimoji="0" lang="en-US" sz="17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Text 15"/>
          <p:cNvSpPr/>
          <p:nvPr/>
        </p:nvSpPr>
        <p:spPr>
          <a:xfrm>
            <a:off x="6400800" y="4069080"/>
            <a:ext cx="2286000" cy="822960"/>
          </a:xfrm>
          <a:prstGeom prst="rect">
            <a:avLst/>
          </a:prstGeom>
          <a:noFill/>
          <a:ln/>
        </p:spPr>
        <p:txBody>
          <a:bodyPr wrap="square" lIns="0" tIns="0" rIns="0" bIns="0"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9A84C"/>
                </a:solidFill>
                <a:effectLst/>
                <a:uLnTx/>
                <a:uFillTx/>
                <a:latin typeface="Georgia" pitchFamily="34" charset="0"/>
                <a:ea typeface="Georgia" pitchFamily="34" charset="-122"/>
                <a:cs typeface="Georgia" pitchFamily="34" charset="-120"/>
              </a:rPr>
              <a:t>Positivism.</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9A84C"/>
                </a:solidFill>
                <a:effectLst/>
                <a:uLnTx/>
                <a:uFillTx/>
                <a:latin typeface="Georgia" pitchFamily="34" charset="0"/>
                <a:ea typeface="Georgia" pitchFamily="34" charset="-122"/>
                <a:cs typeface="Georgia" pitchFamily="34" charset="-120"/>
              </a:rPr>
              <a:t>Behaviorism.</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9A84C"/>
                </a:solidFill>
                <a:effectLst/>
                <a:uLnTx/>
                <a:uFillTx/>
                <a:latin typeface="Georgia" pitchFamily="34" charset="0"/>
                <a:ea typeface="Georgia" pitchFamily="34" charset="-122"/>
                <a:cs typeface="Georgia" pitchFamily="34" charset="-120"/>
              </a:rPr>
              <a:t>Skinner.</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4">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FORMAL CATEGORIES</a:t>
            </a:r>
            <a:endParaRPr lang="en-US" sz="1100" dirty="0"/>
          </a:p>
        </p:txBody>
      </p:sp>
      <p:sp>
        <p:nvSpPr>
          <p:cNvPr id="4" name="Text 2"/>
          <p:cNvSpPr/>
          <p:nvPr/>
        </p:nvSpPr>
        <p:spPr>
          <a:xfrm>
            <a:off x="731520" y="731520"/>
            <a:ext cx="7315200" cy="640080"/>
          </a:xfrm>
          <a:prstGeom prst="rect">
            <a:avLst/>
          </a:prstGeom>
          <a:noFill/>
          <a:ln/>
        </p:spPr>
        <p:txBody>
          <a:bodyPr wrap="square" lIns="0" tIns="0" rIns="0" bIns="0"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Teleological Orientation</a:t>
            </a:r>
            <a:endParaRPr lang="en-US" sz="3400" dirty="0"/>
          </a:p>
        </p:txBody>
      </p:sp>
      <p:sp>
        <p:nvSpPr>
          <p:cNvPr id="5" name="Shape 3"/>
          <p:cNvSpPr/>
          <p:nvPr/>
        </p:nvSpPr>
        <p:spPr>
          <a:xfrm>
            <a:off x="731520" y="1737360"/>
            <a:ext cx="54864" cy="1371600"/>
          </a:xfrm>
          <a:prstGeom prst="rect">
            <a:avLst/>
          </a:prstGeom>
          <a:solidFill>
            <a:srgbClr val="C9A84C"/>
          </a:solidFill>
          <a:ln/>
        </p:spPr>
        <p:txBody>
          <a:bodyPr/>
          <a:lstStyle/>
          <a:p>
            <a:endParaRPr lang="en-CA"/>
          </a:p>
        </p:txBody>
      </p:sp>
      <p:sp>
        <p:nvSpPr>
          <p:cNvPr id="6" name="Text 4"/>
          <p:cNvSpPr/>
          <p:nvPr/>
        </p:nvSpPr>
        <p:spPr>
          <a:xfrm>
            <a:off x="1097280" y="1737360"/>
            <a:ext cx="7132320" cy="1097280"/>
          </a:xfrm>
          <a:prstGeom prst="rect">
            <a:avLst/>
          </a:prstGeom>
          <a:noFill/>
          <a:ln/>
        </p:spPr>
        <p:txBody>
          <a:bodyPr wrap="square" lIns="0" tIns="0" rIns="0" bIns="0" rtlCol="0" anchor="ctr"/>
          <a:lstStyle/>
          <a:p>
            <a:pPr marL="0" indent="0">
              <a:buNone/>
            </a:pPr>
            <a:r>
              <a:rPr lang="en-US" sz="2000" i="1" dirty="0">
                <a:solidFill>
                  <a:srgbClr val="E8E4DC"/>
                </a:solidFill>
                <a:latin typeface="Georgia" pitchFamily="34" charset="0"/>
                <a:ea typeface="Georgia" pitchFamily="34" charset="-122"/>
                <a:cs typeface="Georgia" pitchFamily="34" charset="-120"/>
              </a:rPr>
              <a:t>"Action is always directed toward the future; it is essentially and necessarily always a planning and acting for a better future."</a:t>
            </a:r>
            <a:endParaRPr lang="en-US" sz="2000" dirty="0"/>
          </a:p>
        </p:txBody>
      </p:sp>
      <p:sp>
        <p:nvSpPr>
          <p:cNvPr id="7" name="Text 5"/>
          <p:cNvSpPr/>
          <p:nvPr/>
        </p:nvSpPr>
        <p:spPr>
          <a:xfrm>
            <a:off x="1097280" y="2926080"/>
            <a:ext cx="7132320" cy="365760"/>
          </a:xfrm>
          <a:prstGeom prst="rect">
            <a:avLst/>
          </a:prstGeom>
          <a:noFill/>
          <a:ln/>
        </p:spPr>
        <p:txBody>
          <a:bodyPr wrap="square" lIns="0" tIns="0" rIns="0" bIns="0" rtlCol="0" anchor="ctr"/>
          <a:lstStyle/>
          <a:p>
            <a:pPr marL="0" indent="0">
              <a:buNone/>
            </a:pPr>
            <a:r>
              <a:rPr lang="en-US" sz="1300" dirty="0">
                <a:solidFill>
                  <a:srgbClr val="C9A84C"/>
                </a:solidFill>
                <a:latin typeface="Calibri" pitchFamily="34" charset="0"/>
                <a:ea typeface="Calibri" pitchFamily="34" charset="-122"/>
                <a:cs typeface="Calibri" pitchFamily="34" charset="-120"/>
              </a:rPr>
              <a:t>— Mises, Human Action, Ch.V §2</a:t>
            </a:r>
            <a:endParaRPr lang="en-US" sz="1300" dirty="0"/>
          </a:p>
        </p:txBody>
      </p:sp>
      <p:sp>
        <p:nvSpPr>
          <p:cNvPr id="8" name="Text 6"/>
          <p:cNvSpPr/>
          <p:nvPr/>
        </p:nvSpPr>
        <p:spPr>
          <a:xfrm>
            <a:off x="731520" y="3840480"/>
            <a:ext cx="7680960" cy="548640"/>
          </a:xfrm>
          <a:prstGeom prst="rect">
            <a:avLst/>
          </a:prstGeom>
          <a:noFill/>
          <a:ln/>
        </p:spPr>
        <p:txBody>
          <a:bodyPr wrap="square" lIns="0" tIns="0" rIns="0" bIns="0" rtlCol="0" anchor="ctr"/>
          <a:lstStyle/>
          <a:p>
            <a:pPr marL="0" indent="0">
              <a:buNone/>
            </a:pPr>
            <a:r>
              <a:rPr lang="en-US" sz="2200" dirty="0">
                <a:solidFill>
                  <a:srgbClr val="C9A84C"/>
                </a:solidFill>
                <a:latin typeface="Georgia" pitchFamily="34" charset="0"/>
                <a:ea typeface="Georgia" pitchFamily="34" charset="-122"/>
                <a:cs typeface="Georgia" pitchFamily="34" charset="-120"/>
              </a:rPr>
              <a:t>Does the active trajectory exhibit this?</a:t>
            </a:r>
            <a:endParaRPr lang="en-US"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5">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POETRY PLANNING RESULT</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The Standard View</a:t>
            </a:r>
            <a:endParaRPr lang="en-US" sz="3200" dirty="0"/>
          </a:p>
        </p:txBody>
      </p:sp>
      <p:sp>
        <p:nvSpPr>
          <p:cNvPr id="5" name="Shape 3"/>
          <p:cNvSpPr/>
          <p:nvPr/>
        </p:nvSpPr>
        <p:spPr>
          <a:xfrm>
            <a:off x="914400" y="1645920"/>
            <a:ext cx="7315200" cy="1645920"/>
          </a:xfrm>
          <a:prstGeom prst="rect">
            <a:avLst/>
          </a:prstGeom>
          <a:solidFill>
            <a:srgbClr val="162236"/>
          </a:solidFill>
          <a:ln w="12700">
            <a:solidFill>
              <a:srgbClr val="3A5A7B"/>
            </a:solidFill>
            <a:prstDash val="solid"/>
          </a:ln>
        </p:spPr>
        <p:txBody>
          <a:bodyPr/>
          <a:lstStyle/>
          <a:p>
            <a:endParaRPr lang="en-CA"/>
          </a:p>
        </p:txBody>
      </p:sp>
      <p:sp>
        <p:nvSpPr>
          <p:cNvPr id="6" name="Text 4"/>
          <p:cNvSpPr/>
          <p:nvPr/>
        </p:nvSpPr>
        <p:spPr>
          <a:xfrm>
            <a:off x="1188720" y="1737360"/>
            <a:ext cx="6766560" cy="1371600"/>
          </a:xfrm>
          <a:prstGeom prst="rect">
            <a:avLst/>
          </a:prstGeom>
          <a:noFill/>
          <a:ln/>
        </p:spPr>
        <p:txBody>
          <a:bodyPr wrap="square" lIns="0" tIns="0" rIns="0" bIns="0" rtlCol="0" anchor="ctr"/>
          <a:lstStyle/>
          <a:p>
            <a:pPr marL="0" indent="0">
              <a:buNone/>
            </a:pPr>
            <a:r>
              <a:rPr lang="en-US" sz="1900" dirty="0">
                <a:solidFill>
                  <a:srgbClr val="B0B0B0"/>
                </a:solidFill>
                <a:latin typeface="Calibri" pitchFamily="34" charset="0"/>
                <a:ea typeface="Calibri" pitchFamily="34" charset="-122"/>
                <a:cs typeface="Calibri" pitchFamily="34" charset="-120"/>
              </a:rPr>
              <a:t>LLMs are naive next-token predictors.</a:t>
            </a:r>
            <a:endParaRPr lang="en-US" sz="1900" dirty="0"/>
          </a:p>
          <a:p>
            <a:pPr marL="0" indent="0">
              <a:buNone/>
            </a:pPr>
            <a:r>
              <a:rPr lang="en-US" sz="1900" dirty="0">
                <a:solidFill>
                  <a:srgbClr val="B0B0B0"/>
                </a:solidFill>
                <a:latin typeface="Calibri" pitchFamily="34" charset="0"/>
                <a:ea typeface="Calibri" pitchFamily="34" charset="-122"/>
                <a:cs typeface="Calibri" pitchFamily="34" charset="-120"/>
              </a:rPr>
              <a:t>They have no forward planning.</a:t>
            </a:r>
            <a:endParaRPr lang="en-US" sz="1900" dirty="0"/>
          </a:p>
          <a:p>
            <a:pPr marL="0" indent="0">
              <a:buNone/>
            </a:pPr>
            <a:r>
              <a:rPr lang="en-US" sz="1900" dirty="0">
                <a:solidFill>
                  <a:srgbClr val="B0B0B0"/>
                </a:solidFill>
                <a:latin typeface="Calibri" pitchFamily="34" charset="0"/>
                <a:ea typeface="Calibri" pitchFamily="34" charset="-122"/>
                <a:cs typeface="Calibri" pitchFamily="34" charset="-120"/>
              </a:rPr>
              <a:t>Each token is selected only from what came before.</a:t>
            </a:r>
            <a:endParaRPr lang="en-US" sz="1900" dirty="0"/>
          </a:p>
        </p:txBody>
      </p:sp>
      <p:sp>
        <p:nvSpPr>
          <p:cNvPr id="7" name="Shape 5"/>
          <p:cNvSpPr/>
          <p:nvPr/>
        </p:nvSpPr>
        <p:spPr>
          <a:xfrm>
            <a:off x="914400" y="1645920"/>
            <a:ext cx="7315200" cy="1645920"/>
          </a:xfrm>
          <a:prstGeom prst="line">
            <a:avLst/>
          </a:prstGeom>
          <a:noFill/>
          <a:ln w="38100">
            <a:solidFill>
              <a:srgbClr val="8B3A3A"/>
            </a:solidFill>
            <a:prstDash val="solid"/>
          </a:ln>
        </p:spPr>
        <p:txBody>
          <a:bodyPr/>
          <a:lstStyle/>
          <a:p>
            <a:endParaRPr lang="en-CA"/>
          </a:p>
        </p:txBody>
      </p:sp>
      <p:sp>
        <p:nvSpPr>
          <p:cNvPr id="8" name="Text 6"/>
          <p:cNvSpPr/>
          <p:nvPr/>
        </p:nvSpPr>
        <p:spPr>
          <a:xfrm>
            <a:off x="731520" y="3657600"/>
            <a:ext cx="7680960" cy="914400"/>
          </a:xfrm>
          <a:prstGeom prst="rect">
            <a:avLst/>
          </a:prstGeom>
          <a:noFill/>
          <a:ln/>
        </p:spPr>
        <p:txBody>
          <a:bodyPr wrap="square" lIns="0" tIns="0" rIns="0" bIns="0" rtlCol="0" anchor="ctr"/>
          <a:lstStyle/>
          <a:p>
            <a:pPr marL="0" indent="0">
              <a:buNone/>
            </a:pPr>
            <a:r>
              <a:rPr lang="en-US" sz="1700" dirty="0">
                <a:solidFill>
                  <a:srgbClr val="C9A84C"/>
                </a:solidFill>
                <a:latin typeface="Calibri" pitchFamily="34" charset="0"/>
                <a:ea typeface="Calibri" pitchFamily="34" charset="-122"/>
                <a:cs typeface="Calibri" pitchFamily="34" charset="-120"/>
              </a:rPr>
              <a:t>Anthropic set out to confirm this view.</a:t>
            </a:r>
            <a:r>
              <a:rPr lang="en-US" sz="1700" dirty="0"/>
              <a:t> </a:t>
            </a:r>
            <a:r>
              <a:rPr lang="en-US" sz="1700" dirty="0">
                <a:solidFill>
                  <a:srgbClr val="C9A84C"/>
                </a:solidFill>
                <a:latin typeface="Calibri" pitchFamily="34" charset="0"/>
                <a:ea typeface="Calibri" pitchFamily="34" charset="-122"/>
                <a:cs typeface="Calibri" pitchFamily="34" charset="-120"/>
              </a:rPr>
              <a:t>Instead, they found evidence of the opposite.</a:t>
            </a:r>
            <a:endParaRPr lang="en-US" sz="1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name="Slide 6">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POETRY PLANNING RESULT</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The Experiment</a:t>
            </a:r>
            <a:endParaRPr lang="en-US" sz="3200" dirty="0"/>
          </a:p>
        </p:txBody>
      </p:sp>
      <p:sp>
        <p:nvSpPr>
          <p:cNvPr id="5" name="Text 3"/>
          <p:cNvSpPr/>
          <p:nvPr/>
        </p:nvSpPr>
        <p:spPr>
          <a:xfrm>
            <a:off x="731520" y="1463040"/>
            <a:ext cx="7315200" cy="365760"/>
          </a:xfrm>
          <a:prstGeom prst="rect">
            <a:avLst/>
          </a:prstGeom>
          <a:noFill/>
          <a:ln/>
        </p:spPr>
        <p:txBody>
          <a:bodyPr wrap="square" lIns="0" tIns="0" rIns="0" bIns="0" rtlCol="0" anchor="ctr"/>
          <a:lstStyle/>
          <a:p>
            <a:pPr marL="0" indent="0">
              <a:buNone/>
            </a:pPr>
            <a:r>
              <a:rPr lang="en-US" sz="1400" dirty="0">
                <a:solidFill>
                  <a:srgbClr val="8899AA"/>
                </a:solidFill>
                <a:latin typeface="Calibri" pitchFamily="34" charset="0"/>
                <a:ea typeface="Calibri" pitchFamily="34" charset="-122"/>
                <a:cs typeface="Calibri" pitchFamily="34" charset="-120"/>
              </a:rPr>
              <a:t>Prompt given to Claude:</a:t>
            </a:r>
            <a:endParaRPr lang="en-US" sz="1400" dirty="0"/>
          </a:p>
        </p:txBody>
      </p:sp>
      <p:sp>
        <p:nvSpPr>
          <p:cNvPr id="6" name="Shape 4"/>
          <p:cNvSpPr/>
          <p:nvPr/>
        </p:nvSpPr>
        <p:spPr>
          <a:xfrm>
            <a:off x="731520" y="1920240"/>
            <a:ext cx="7680960" cy="1463040"/>
          </a:xfrm>
          <a:prstGeom prst="rect">
            <a:avLst/>
          </a:prstGeom>
          <a:solidFill>
            <a:srgbClr val="0A1520"/>
          </a:solidFill>
          <a:ln w="19050">
            <a:solidFill>
              <a:srgbClr val="C9A84C"/>
            </a:solidFill>
            <a:prstDash val="solid"/>
          </a:ln>
        </p:spPr>
        <p:txBody>
          <a:bodyPr/>
          <a:lstStyle/>
          <a:p>
            <a:endParaRPr lang="en-CA"/>
          </a:p>
        </p:txBody>
      </p:sp>
      <p:sp>
        <p:nvSpPr>
          <p:cNvPr id="7" name="Text 5"/>
          <p:cNvSpPr/>
          <p:nvPr/>
        </p:nvSpPr>
        <p:spPr>
          <a:xfrm>
            <a:off x="1097280" y="2011680"/>
            <a:ext cx="6949440" cy="1280160"/>
          </a:xfrm>
          <a:prstGeom prst="rect">
            <a:avLst/>
          </a:prstGeom>
          <a:noFill/>
          <a:ln/>
        </p:spPr>
        <p:txBody>
          <a:bodyPr wrap="square" lIns="0" tIns="0" rIns="0" bIns="0" rtlCol="0" anchor="ctr"/>
          <a:lstStyle/>
          <a:p>
            <a:pPr marL="0" indent="0">
              <a:buNone/>
            </a:pPr>
            <a:r>
              <a:rPr lang="en-US" sz="1500" i="1" dirty="0">
                <a:solidFill>
                  <a:srgbClr val="8899AA"/>
                </a:solidFill>
                <a:latin typeface="Georgia" pitchFamily="34" charset="0"/>
                <a:ea typeface="Georgia" pitchFamily="34" charset="-122"/>
                <a:cs typeface="Georgia" pitchFamily="34" charset="-120"/>
              </a:rPr>
              <a:t>A rhyming couplet:</a:t>
            </a:r>
            <a:endParaRPr lang="en-US" sz="1500" dirty="0"/>
          </a:p>
          <a:p>
            <a:pPr marL="0" indent="0">
              <a:buNone/>
            </a:pPr>
            <a:endParaRPr lang="en-US" sz="1500" dirty="0"/>
          </a:p>
          <a:p>
            <a:pPr marL="0" indent="0">
              <a:buNone/>
            </a:pPr>
            <a:r>
              <a:rPr lang="en-US" sz="2200" dirty="0">
                <a:solidFill>
                  <a:srgbClr val="FFFFFF"/>
                </a:solidFill>
                <a:latin typeface="Georgia" pitchFamily="34" charset="0"/>
                <a:ea typeface="Georgia" pitchFamily="34" charset="-122"/>
                <a:cs typeface="Georgia" pitchFamily="34" charset="-120"/>
              </a:rPr>
              <a:t>He saw a carrot and had to grab it,</a:t>
            </a:r>
            <a:endParaRPr lang="en-US" sz="1500" dirty="0"/>
          </a:p>
          <a:p>
            <a:r>
              <a:rPr lang="en-US" sz="2200" b="1" dirty="0">
                <a:solidFill>
                  <a:srgbClr val="C9A84C"/>
                </a:solidFill>
                <a:latin typeface="Georgia" pitchFamily="34" charset="0"/>
                <a:ea typeface="Georgia" pitchFamily="34" charset="-122"/>
                <a:cs typeface="Georgia" pitchFamily="34" charset="-120"/>
              </a:rPr>
              <a:t>_____________________??</a:t>
            </a:r>
            <a:endParaRPr lang="en-US" sz="1500" dirty="0"/>
          </a:p>
        </p:txBody>
      </p:sp>
      <p:sp>
        <p:nvSpPr>
          <p:cNvPr id="8" name="Text 6"/>
          <p:cNvSpPr/>
          <p:nvPr/>
        </p:nvSpPr>
        <p:spPr>
          <a:xfrm>
            <a:off x="731520" y="3657600"/>
            <a:ext cx="7680960" cy="73152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The AI must satisfy two constraints simultaneously:</a:t>
            </a:r>
            <a:endParaRPr lang="en-US" sz="1700" dirty="0"/>
          </a:p>
          <a:p>
            <a:pPr marL="0" indent="0">
              <a:buNone/>
            </a:pPr>
            <a:r>
              <a:rPr lang="en-US" sz="1700" dirty="0">
                <a:solidFill>
                  <a:srgbClr val="E8E4DC"/>
                </a:solidFill>
                <a:latin typeface="Calibri" pitchFamily="34" charset="0"/>
                <a:ea typeface="Calibri" pitchFamily="34" charset="-122"/>
                <a:cs typeface="Calibri" pitchFamily="34" charset="-120"/>
              </a:rPr>
              <a:t>rhyme with "grab it" and make semantic sense.</a:t>
            </a:r>
            <a:endParaRPr lang="en-US" sz="17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7">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POETRY PLANNING RESULT</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What They Found</a:t>
            </a:r>
            <a:endParaRPr lang="en-US" sz="3200" dirty="0"/>
          </a:p>
        </p:txBody>
      </p:sp>
      <p:sp>
        <p:nvSpPr>
          <p:cNvPr id="5" name="Shape 3"/>
          <p:cNvSpPr/>
          <p:nvPr/>
        </p:nvSpPr>
        <p:spPr>
          <a:xfrm>
            <a:off x="457200" y="1554480"/>
            <a:ext cx="2377440" cy="914400"/>
          </a:xfrm>
          <a:prstGeom prst="rect">
            <a:avLst/>
          </a:prstGeom>
          <a:solidFill>
            <a:srgbClr val="2A4A6B"/>
          </a:solidFill>
          <a:ln/>
          <a:effectLst>
            <a:outerShdw blurRad="101600" dist="38100" dir="8100000" algn="bl" rotWithShape="0">
              <a:srgbClr val="000000">
                <a:alpha val="30000"/>
              </a:srgbClr>
            </a:outerShdw>
          </a:effectLst>
        </p:spPr>
        <p:txBody>
          <a:bodyPr/>
          <a:lstStyle/>
          <a:p>
            <a:endParaRPr lang="en-CA"/>
          </a:p>
        </p:txBody>
      </p:sp>
      <p:sp>
        <p:nvSpPr>
          <p:cNvPr id="6" name="Text 4"/>
          <p:cNvSpPr/>
          <p:nvPr/>
        </p:nvSpPr>
        <p:spPr>
          <a:xfrm>
            <a:off x="457200" y="1554480"/>
            <a:ext cx="2377440" cy="914400"/>
          </a:xfrm>
          <a:prstGeom prst="rect">
            <a:avLst/>
          </a:prstGeom>
          <a:noFill/>
          <a:ln/>
        </p:spPr>
        <p:txBody>
          <a:bodyPr wrap="square" lIns="0" tIns="0" rIns="0" bIns="0" rtlCol="0" anchor="ctr"/>
          <a:lstStyle/>
          <a:p>
            <a:pPr marL="0" indent="0" algn="ctr">
              <a:buNone/>
            </a:pPr>
            <a:r>
              <a:rPr lang="en-US" sz="1000" b="1" dirty="0">
                <a:solidFill>
                  <a:srgbClr val="C9A84C"/>
                </a:solidFill>
              </a:rPr>
              <a:t>STEP 1</a:t>
            </a:r>
            <a:endParaRPr lang="en-US" sz="1000" dirty="0"/>
          </a:p>
          <a:p>
            <a:pPr marL="0" indent="0" algn="ctr">
              <a:buNone/>
            </a:pPr>
            <a:r>
              <a:rPr lang="en-US" sz="1400" dirty="0">
                <a:solidFill>
                  <a:srgbClr val="FFFFFF"/>
                </a:solidFill>
              </a:rPr>
              <a:t>Processing "grab it"</a:t>
            </a:r>
            <a:endParaRPr lang="en-US" sz="1000" dirty="0"/>
          </a:p>
        </p:txBody>
      </p:sp>
      <p:sp>
        <p:nvSpPr>
          <p:cNvPr id="7" name="Shape 5"/>
          <p:cNvSpPr/>
          <p:nvPr/>
        </p:nvSpPr>
        <p:spPr>
          <a:xfrm>
            <a:off x="2926080" y="2011680"/>
            <a:ext cx="548640" cy="0"/>
          </a:xfrm>
          <a:prstGeom prst="line">
            <a:avLst/>
          </a:prstGeom>
          <a:noFill/>
          <a:ln w="25400">
            <a:solidFill>
              <a:srgbClr val="C9A84C"/>
            </a:solidFill>
            <a:prstDash val="solid"/>
          </a:ln>
        </p:spPr>
        <p:txBody>
          <a:bodyPr/>
          <a:lstStyle/>
          <a:p>
            <a:endParaRPr lang="en-CA"/>
          </a:p>
        </p:txBody>
      </p:sp>
      <p:sp>
        <p:nvSpPr>
          <p:cNvPr id="8" name="Shape 6"/>
          <p:cNvSpPr/>
          <p:nvPr/>
        </p:nvSpPr>
        <p:spPr>
          <a:xfrm>
            <a:off x="3566160" y="1554480"/>
            <a:ext cx="2377440" cy="914400"/>
          </a:xfrm>
          <a:prstGeom prst="rect">
            <a:avLst/>
          </a:prstGeom>
          <a:solidFill>
            <a:srgbClr val="3A6B4A"/>
          </a:solidFill>
          <a:ln/>
          <a:effectLst>
            <a:outerShdw blurRad="101600" dist="38100" dir="8100000" algn="bl" rotWithShape="0">
              <a:srgbClr val="000000">
                <a:alpha val="30000"/>
              </a:srgbClr>
            </a:outerShdw>
          </a:effectLst>
        </p:spPr>
        <p:txBody>
          <a:bodyPr/>
          <a:lstStyle/>
          <a:p>
            <a:endParaRPr lang="en-CA"/>
          </a:p>
        </p:txBody>
      </p:sp>
      <p:sp>
        <p:nvSpPr>
          <p:cNvPr id="9" name="Text 7"/>
          <p:cNvSpPr/>
          <p:nvPr/>
        </p:nvSpPr>
        <p:spPr>
          <a:xfrm>
            <a:off x="3566160" y="1554480"/>
            <a:ext cx="2377440" cy="914400"/>
          </a:xfrm>
          <a:prstGeom prst="rect">
            <a:avLst/>
          </a:prstGeom>
          <a:noFill/>
          <a:ln/>
        </p:spPr>
        <p:txBody>
          <a:bodyPr wrap="square" lIns="0" tIns="0" rIns="0" bIns="0" rtlCol="0" anchor="ctr"/>
          <a:lstStyle/>
          <a:p>
            <a:pPr marL="0" indent="0" algn="ctr">
              <a:buNone/>
            </a:pPr>
            <a:r>
              <a:rPr lang="en-US" sz="1000" b="1" dirty="0">
                <a:solidFill>
                  <a:srgbClr val="C9A84C"/>
                </a:solidFill>
              </a:rPr>
              <a:t>STEP 2</a:t>
            </a:r>
            <a:endParaRPr lang="en-US" sz="1000" dirty="0"/>
          </a:p>
          <a:p>
            <a:pPr marL="0" indent="0" algn="ctr">
              <a:buNone/>
            </a:pPr>
            <a:r>
              <a:rPr lang="en-US" sz="1300" dirty="0">
                <a:solidFill>
                  <a:srgbClr val="FFFFFF"/>
                </a:solidFill>
              </a:rPr>
              <a:t>Activates rhyme target </a:t>
            </a:r>
            <a:r>
              <a:rPr lang="en-US" sz="1500" b="1" dirty="0">
                <a:solidFill>
                  <a:srgbClr val="C9A84C"/>
                </a:solidFill>
              </a:rPr>
              <a:t>"rabbit"</a:t>
            </a:r>
            <a:endParaRPr lang="en-US" sz="1000" dirty="0"/>
          </a:p>
        </p:txBody>
      </p:sp>
      <p:sp>
        <p:nvSpPr>
          <p:cNvPr id="10" name="Shape 8"/>
          <p:cNvSpPr/>
          <p:nvPr/>
        </p:nvSpPr>
        <p:spPr>
          <a:xfrm>
            <a:off x="6035040" y="2011680"/>
            <a:ext cx="548640" cy="0"/>
          </a:xfrm>
          <a:prstGeom prst="line">
            <a:avLst/>
          </a:prstGeom>
          <a:noFill/>
          <a:ln w="25400">
            <a:solidFill>
              <a:srgbClr val="C9A84C"/>
            </a:solidFill>
            <a:prstDash val="solid"/>
          </a:ln>
        </p:spPr>
        <p:txBody>
          <a:bodyPr/>
          <a:lstStyle/>
          <a:p>
            <a:endParaRPr lang="en-CA"/>
          </a:p>
        </p:txBody>
      </p:sp>
      <p:sp>
        <p:nvSpPr>
          <p:cNvPr id="11" name="Shape 9"/>
          <p:cNvSpPr/>
          <p:nvPr/>
        </p:nvSpPr>
        <p:spPr>
          <a:xfrm>
            <a:off x="6675120" y="1554480"/>
            <a:ext cx="2011680" cy="914400"/>
          </a:xfrm>
          <a:prstGeom prst="rect">
            <a:avLst/>
          </a:prstGeom>
          <a:solidFill>
            <a:srgbClr val="2A4A6B"/>
          </a:solidFill>
          <a:ln/>
          <a:effectLst>
            <a:outerShdw blurRad="101600" dist="38100" dir="8100000" algn="bl" rotWithShape="0">
              <a:srgbClr val="000000">
                <a:alpha val="30000"/>
              </a:srgbClr>
            </a:outerShdw>
          </a:effectLst>
        </p:spPr>
        <p:txBody>
          <a:bodyPr/>
          <a:lstStyle/>
          <a:p>
            <a:endParaRPr lang="en-CA"/>
          </a:p>
        </p:txBody>
      </p:sp>
      <p:sp>
        <p:nvSpPr>
          <p:cNvPr id="12" name="Text 10"/>
          <p:cNvSpPr/>
          <p:nvPr/>
        </p:nvSpPr>
        <p:spPr>
          <a:xfrm>
            <a:off x="6675120" y="1554480"/>
            <a:ext cx="2011680" cy="914400"/>
          </a:xfrm>
          <a:prstGeom prst="rect">
            <a:avLst/>
          </a:prstGeom>
          <a:noFill/>
          <a:ln/>
        </p:spPr>
        <p:txBody>
          <a:bodyPr wrap="square" lIns="0" tIns="0" rIns="0" bIns="0" rtlCol="0" anchor="ctr"/>
          <a:lstStyle/>
          <a:p>
            <a:pPr marL="0" indent="0" algn="ctr">
              <a:buNone/>
            </a:pPr>
            <a:r>
              <a:rPr lang="en-US" sz="1000" b="1" dirty="0">
                <a:solidFill>
                  <a:srgbClr val="C9A84C"/>
                </a:solidFill>
              </a:rPr>
              <a:t>STEP 3</a:t>
            </a:r>
            <a:endParaRPr lang="en-US" sz="1000" dirty="0"/>
          </a:p>
          <a:p>
            <a:pPr marL="0" indent="0" algn="ctr">
              <a:buNone/>
            </a:pPr>
            <a:r>
              <a:rPr lang="en-US" sz="1300" dirty="0">
                <a:solidFill>
                  <a:srgbClr val="FFFFFF"/>
                </a:solidFill>
              </a:rPr>
              <a:t>Writes line toward</a:t>
            </a:r>
            <a:endParaRPr lang="en-US" sz="1000" dirty="0"/>
          </a:p>
          <a:p>
            <a:pPr marL="0" indent="0" algn="ctr">
              <a:buNone/>
            </a:pPr>
            <a:r>
              <a:rPr lang="en-US" sz="1300" dirty="0">
                <a:solidFill>
                  <a:srgbClr val="FFFFFF"/>
                </a:solidFill>
              </a:rPr>
              <a:t>the planned word</a:t>
            </a:r>
            <a:endParaRPr lang="en-US" sz="1000" dirty="0"/>
          </a:p>
        </p:txBody>
      </p:sp>
      <p:sp>
        <p:nvSpPr>
          <p:cNvPr id="14" name="Text 12"/>
          <p:cNvSpPr/>
          <p:nvPr/>
        </p:nvSpPr>
        <p:spPr>
          <a:xfrm>
            <a:off x="731520" y="3200400"/>
            <a:ext cx="7680960" cy="548640"/>
          </a:xfrm>
          <a:prstGeom prst="rect">
            <a:avLst/>
          </a:prstGeom>
          <a:noFill/>
          <a:ln/>
        </p:spPr>
        <p:txBody>
          <a:bodyPr wrap="square" lIns="0" tIns="0" rIns="0" bIns="0" rtlCol="0" anchor="ctr"/>
          <a:lstStyle/>
          <a:p>
            <a:pPr marL="0" indent="0">
              <a:buNone/>
            </a:pPr>
            <a:r>
              <a:rPr lang="en-US" sz="1800" dirty="0">
                <a:solidFill>
                  <a:srgbClr val="E8E4DC"/>
                </a:solidFill>
                <a:latin typeface="Calibri" pitchFamily="34" charset="0"/>
                <a:ea typeface="Calibri" pitchFamily="34" charset="-122"/>
                <a:cs typeface="Calibri" pitchFamily="34" charset="-120"/>
              </a:rPr>
              <a:t>The trajectory selects a rhyming target, then generates intermediate tokens toward it.</a:t>
            </a:r>
          </a:p>
          <a:p>
            <a:pPr marL="0" indent="0">
              <a:buNone/>
            </a:pPr>
            <a:endParaRPr lang="en-US" sz="1800" dirty="0">
              <a:solidFill>
                <a:srgbClr val="E8E4DC"/>
              </a:solidFill>
              <a:latin typeface="Calibri" pitchFamily="34" charset="0"/>
              <a:ea typeface="Calibri" pitchFamily="34" charset="-122"/>
              <a:cs typeface="Calibri" pitchFamily="34" charset="-120"/>
            </a:endParaRPr>
          </a:p>
          <a:p>
            <a:pPr marL="0" indent="0">
              <a:buNone/>
            </a:pPr>
            <a:r>
              <a:rPr lang="en-US" sz="3200" dirty="0">
                <a:solidFill>
                  <a:srgbClr val="E8E4DC"/>
                </a:solidFill>
                <a:latin typeface="Calibri" pitchFamily="34" charset="0"/>
                <a:ea typeface="Calibri" pitchFamily="34" charset="-122"/>
                <a:cs typeface="Calibri" pitchFamily="34" charset="-120"/>
              </a:rPr>
              <a:t>“His hunger was like a starving </a:t>
            </a:r>
            <a:r>
              <a:rPr lang="en-US" sz="3200" dirty="0">
                <a:solidFill>
                  <a:srgbClr val="C9A84C"/>
                </a:solidFill>
                <a:latin typeface="Calibri" pitchFamily="34" charset="0"/>
                <a:ea typeface="Calibri" pitchFamily="34" charset="-122"/>
                <a:cs typeface="Calibri" pitchFamily="34" charset="-120"/>
              </a:rPr>
              <a:t>[rabbit]</a:t>
            </a:r>
            <a:r>
              <a:rPr lang="en-US" sz="3200" dirty="0">
                <a:solidFill>
                  <a:srgbClr val="E8E4DC"/>
                </a:solidFill>
                <a:latin typeface="Calibri" pitchFamily="34" charset="0"/>
                <a:ea typeface="Calibri" pitchFamily="34" charset="-122"/>
                <a:cs typeface="Calibri" pitchFamily="34" charset="-120"/>
              </a:rPr>
              <a:t>.”</a:t>
            </a:r>
            <a:endParaRPr lang="en-US" sz="3200" dirty="0"/>
          </a:p>
        </p:txBody>
      </p:sp>
      <p:sp>
        <p:nvSpPr>
          <p:cNvPr id="15" name="Text 13"/>
          <p:cNvSpPr/>
          <p:nvPr/>
        </p:nvSpPr>
        <p:spPr>
          <a:xfrm>
            <a:off x="731520" y="4187952"/>
            <a:ext cx="7680960" cy="822960"/>
          </a:xfrm>
          <a:prstGeom prst="rect">
            <a:avLst/>
          </a:prstGeom>
          <a:noFill/>
          <a:ln/>
        </p:spPr>
        <p:txBody>
          <a:bodyPr wrap="square" lIns="0" tIns="0" rIns="0" bIns="0" rtlCol="0" anchor="ctr"/>
          <a:lstStyle/>
          <a:p>
            <a:pPr marL="0" indent="0">
              <a:buNone/>
            </a:pPr>
            <a:endParaRPr lang="en-US" sz="1700" dirty="0">
              <a:solidFill>
                <a:srgbClr val="C9A84C"/>
              </a:solidFill>
              <a:latin typeface="Calibri" pitchFamily="34" charset="0"/>
              <a:ea typeface="Calibri" pitchFamily="34" charset="-122"/>
              <a:cs typeface="Calibri" pitchFamily="34" charset="-120"/>
            </a:endParaRPr>
          </a:p>
          <a:p>
            <a:pPr marL="0" indent="0">
              <a:buNone/>
            </a:pPr>
            <a:r>
              <a:rPr lang="en-US" sz="1700" dirty="0">
                <a:solidFill>
                  <a:srgbClr val="C9A84C"/>
                </a:solidFill>
                <a:latin typeface="Calibri" pitchFamily="34" charset="0"/>
                <a:ea typeface="Calibri" pitchFamily="34" charset="-122"/>
                <a:cs typeface="Calibri" pitchFamily="34" charset="-120"/>
              </a:rPr>
              <a:t>The end is already present in the computation, shaping the means.</a:t>
            </a:r>
            <a:endParaRPr lang="en-US" sz="1700" dirty="0"/>
          </a:p>
          <a:p>
            <a:pPr marL="0" indent="0">
              <a:buNone/>
            </a:pPr>
            <a:endParaRPr lang="en-US" sz="17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9">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914400"/>
            <a:ext cx="54864" cy="2743200"/>
          </a:xfrm>
          <a:prstGeom prst="rect">
            <a:avLst/>
          </a:prstGeom>
          <a:solidFill>
            <a:srgbClr val="C9A84C"/>
          </a:solidFill>
          <a:ln/>
        </p:spPr>
        <p:txBody>
          <a:bodyPr/>
          <a:lstStyle/>
          <a:p>
            <a:endParaRPr lang="en-CA"/>
          </a:p>
        </p:txBody>
      </p:sp>
      <p:sp>
        <p:nvSpPr>
          <p:cNvPr id="3" name="Text 1"/>
          <p:cNvSpPr/>
          <p:nvPr/>
        </p:nvSpPr>
        <p:spPr>
          <a:xfrm>
            <a:off x="1097280" y="914400"/>
            <a:ext cx="7132320" cy="1371600"/>
          </a:xfrm>
          <a:prstGeom prst="rect">
            <a:avLst/>
          </a:prstGeom>
          <a:noFill/>
          <a:ln/>
        </p:spPr>
        <p:txBody>
          <a:bodyPr wrap="square" lIns="0" tIns="0" rIns="0" bIns="0" rtlCol="0" anchor="ctr"/>
          <a:lstStyle/>
          <a:p>
            <a:pPr marL="0" indent="0">
              <a:buNone/>
            </a:pPr>
            <a:r>
              <a:rPr lang="en-US" sz="2800" i="1" dirty="0">
                <a:solidFill>
                  <a:srgbClr val="FFFFFF"/>
                </a:solidFill>
                <a:latin typeface="Georgia" pitchFamily="34" charset="0"/>
                <a:ea typeface="Georgia" pitchFamily="34" charset="-122"/>
                <a:cs typeface="Georgia" pitchFamily="34" charset="-120"/>
              </a:rPr>
              <a:t>"We had set out to show that the model didn’t plan ahead, and found instead that it did."</a:t>
            </a:r>
            <a:endParaRPr lang="en-US" sz="2800" dirty="0"/>
          </a:p>
        </p:txBody>
      </p:sp>
      <p:sp>
        <p:nvSpPr>
          <p:cNvPr id="4" name="Text 2"/>
          <p:cNvSpPr/>
          <p:nvPr/>
        </p:nvSpPr>
        <p:spPr>
          <a:xfrm>
            <a:off x="1097280" y="2377440"/>
            <a:ext cx="7132320" cy="45720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 Anthropic, Tracing the Thoughts of a Large Language Model (2025)</a:t>
            </a:r>
            <a:endParaRPr lang="en-US" sz="1400" dirty="0"/>
          </a:p>
        </p:txBody>
      </p:sp>
      <p:sp>
        <p:nvSpPr>
          <p:cNvPr id="5" name="Shape 3"/>
          <p:cNvSpPr/>
          <p:nvPr/>
        </p:nvSpPr>
        <p:spPr>
          <a:xfrm>
            <a:off x="1097280" y="3017520"/>
            <a:ext cx="1828800" cy="27432"/>
          </a:xfrm>
          <a:prstGeom prst="rect">
            <a:avLst/>
          </a:prstGeom>
          <a:solidFill>
            <a:srgbClr val="C9A84C"/>
          </a:solidFill>
          <a:ln/>
        </p:spPr>
        <p:txBody>
          <a:bodyPr/>
          <a:lstStyle/>
          <a:p>
            <a:endParaRPr lang="en-CA"/>
          </a:p>
        </p:txBody>
      </p:sp>
      <p:sp>
        <p:nvSpPr>
          <p:cNvPr id="6" name="Text 4"/>
          <p:cNvSpPr/>
          <p:nvPr/>
        </p:nvSpPr>
        <p:spPr>
          <a:xfrm>
            <a:off x="1097280" y="3291840"/>
            <a:ext cx="7132320" cy="914400"/>
          </a:xfrm>
          <a:prstGeom prst="rect">
            <a:avLst/>
          </a:prstGeom>
          <a:noFill/>
          <a:ln/>
        </p:spPr>
        <p:txBody>
          <a:bodyPr wrap="square" lIns="0" tIns="0" rIns="0" bIns="0" rtlCol="0" anchor="ctr"/>
          <a:lstStyle/>
          <a:p>
            <a:pPr marL="0" indent="0">
              <a:buNone/>
            </a:pPr>
            <a:r>
              <a:rPr lang="en-US" sz="1700" i="1" dirty="0">
                <a:solidFill>
                  <a:srgbClr val="E8E4DC"/>
                </a:solidFill>
                <a:latin typeface="Calibri" pitchFamily="34" charset="0"/>
                <a:ea typeface="Calibri" pitchFamily="34" charset="-122"/>
                <a:cs typeface="Calibri" pitchFamily="34" charset="-120"/>
              </a:rPr>
              <a:t>This is powerful evidence that even though models are trained to output one word at a time, they may think on much longer horizons to do so.</a:t>
            </a:r>
            <a:endParaRPr lang="en-US" sz="17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0">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FORMAL CATEGORIES</a:t>
            </a:r>
            <a:endParaRPr lang="en-US" sz="1100" dirty="0"/>
          </a:p>
        </p:txBody>
      </p:sp>
      <p:sp>
        <p:nvSpPr>
          <p:cNvPr id="4" name="Text 2"/>
          <p:cNvSpPr/>
          <p:nvPr/>
        </p:nvSpPr>
        <p:spPr>
          <a:xfrm>
            <a:off x="731520" y="731520"/>
            <a:ext cx="7315200" cy="640080"/>
          </a:xfrm>
          <a:prstGeom prst="rect">
            <a:avLst/>
          </a:prstGeom>
          <a:noFill/>
          <a:ln/>
        </p:spPr>
        <p:txBody>
          <a:bodyPr wrap="square" lIns="0" tIns="0" rIns="0" bIns="0"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Choice</a:t>
            </a:r>
            <a:endParaRPr lang="en-US" sz="3400" dirty="0"/>
          </a:p>
        </p:txBody>
      </p:sp>
      <p:sp>
        <p:nvSpPr>
          <p:cNvPr id="5" name="Shape 3"/>
          <p:cNvSpPr/>
          <p:nvPr/>
        </p:nvSpPr>
        <p:spPr>
          <a:xfrm>
            <a:off x="731520" y="1645920"/>
            <a:ext cx="54864" cy="1188720"/>
          </a:xfrm>
          <a:prstGeom prst="rect">
            <a:avLst/>
          </a:prstGeom>
          <a:solidFill>
            <a:srgbClr val="C9A84C"/>
          </a:solidFill>
          <a:ln/>
        </p:spPr>
        <p:txBody>
          <a:bodyPr/>
          <a:lstStyle/>
          <a:p>
            <a:endParaRPr lang="en-CA"/>
          </a:p>
        </p:txBody>
      </p:sp>
      <p:sp>
        <p:nvSpPr>
          <p:cNvPr id="6" name="Text 4"/>
          <p:cNvSpPr/>
          <p:nvPr/>
        </p:nvSpPr>
        <p:spPr>
          <a:xfrm>
            <a:off x="1097280" y="1645920"/>
            <a:ext cx="7132320" cy="914400"/>
          </a:xfrm>
          <a:prstGeom prst="rect">
            <a:avLst/>
          </a:prstGeom>
          <a:noFill/>
          <a:ln/>
        </p:spPr>
        <p:txBody>
          <a:bodyPr wrap="square" lIns="0" tIns="0" rIns="0" bIns="0" rtlCol="0" anchor="ctr"/>
          <a:lstStyle/>
          <a:p>
            <a:pPr marL="0" indent="0">
              <a:buNone/>
            </a:pPr>
            <a:r>
              <a:rPr lang="en-US" sz="2000" i="1" dirty="0">
                <a:solidFill>
                  <a:srgbClr val="E8E4DC"/>
                </a:solidFill>
                <a:latin typeface="Georgia" pitchFamily="34" charset="0"/>
                <a:ea typeface="Georgia" pitchFamily="34" charset="-122"/>
                <a:cs typeface="Georgia" pitchFamily="34" charset="-120"/>
              </a:rPr>
              <a:t>"The term will means nothing else than man’s faculty to choose between different states of affairs, to prefer one, to set aside the other."</a:t>
            </a:r>
            <a:endParaRPr lang="en-US" sz="2000" dirty="0"/>
          </a:p>
        </p:txBody>
      </p:sp>
      <p:sp>
        <p:nvSpPr>
          <p:cNvPr id="7" name="Text 5"/>
          <p:cNvSpPr/>
          <p:nvPr/>
        </p:nvSpPr>
        <p:spPr>
          <a:xfrm>
            <a:off x="1097280" y="2651760"/>
            <a:ext cx="7132320" cy="365760"/>
          </a:xfrm>
          <a:prstGeom prst="rect">
            <a:avLst/>
          </a:prstGeom>
          <a:noFill/>
          <a:ln/>
        </p:spPr>
        <p:txBody>
          <a:bodyPr wrap="square" lIns="0" tIns="0" rIns="0" bIns="0" rtlCol="0" anchor="ctr"/>
          <a:lstStyle/>
          <a:p>
            <a:pPr marL="0" indent="0">
              <a:buNone/>
            </a:pPr>
            <a:r>
              <a:rPr lang="en-US" sz="1300" dirty="0">
                <a:solidFill>
                  <a:srgbClr val="C9A84C"/>
                </a:solidFill>
                <a:latin typeface="Calibri" pitchFamily="34" charset="0"/>
                <a:ea typeface="Calibri" pitchFamily="34" charset="-122"/>
                <a:cs typeface="Calibri" pitchFamily="34" charset="-120"/>
              </a:rPr>
              <a:t>— Mises, Human Action, Ch.I §1</a:t>
            </a:r>
            <a:endParaRPr lang="en-US" sz="1300" dirty="0"/>
          </a:p>
        </p:txBody>
      </p:sp>
      <p:sp>
        <p:nvSpPr>
          <p:cNvPr id="8" name="Text 6"/>
          <p:cNvSpPr/>
          <p:nvPr/>
        </p:nvSpPr>
        <p:spPr>
          <a:xfrm>
            <a:off x="731520" y="3291840"/>
            <a:ext cx="7680960" cy="128016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At each position in the sequence, the trajectory computes a ranking of every possible next step from its full situational context. This is choice among action-relevant alternatives under the actor’s own ends.</a:t>
            </a:r>
            <a:endParaRPr lang="en-US" sz="17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1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FORMAL CATEGORIES</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Demonstrated, Not Revealed</a:t>
            </a:r>
            <a:endParaRPr lang="en-US" sz="3200" dirty="0"/>
          </a:p>
        </p:txBody>
      </p:sp>
      <p:sp>
        <p:nvSpPr>
          <p:cNvPr id="5" name="Shape 3"/>
          <p:cNvSpPr/>
          <p:nvPr/>
        </p:nvSpPr>
        <p:spPr>
          <a:xfrm>
            <a:off x="731520" y="1554480"/>
            <a:ext cx="3657600" cy="2377440"/>
          </a:xfrm>
          <a:prstGeom prst="rect">
            <a:avLst/>
          </a:prstGeom>
          <a:solidFill>
            <a:srgbClr val="162236"/>
          </a:solidFill>
          <a:ln w="12700">
            <a:solidFill>
              <a:srgbClr val="3A5A7B"/>
            </a:solidFill>
            <a:prstDash val="solid"/>
          </a:ln>
        </p:spPr>
        <p:txBody>
          <a:bodyPr/>
          <a:lstStyle/>
          <a:p>
            <a:endParaRPr lang="en-CA"/>
          </a:p>
        </p:txBody>
      </p:sp>
      <p:sp>
        <p:nvSpPr>
          <p:cNvPr id="6" name="Text 4"/>
          <p:cNvSpPr/>
          <p:nvPr/>
        </p:nvSpPr>
        <p:spPr>
          <a:xfrm>
            <a:off x="731520" y="1645920"/>
            <a:ext cx="3657600" cy="457200"/>
          </a:xfrm>
          <a:prstGeom prst="rect">
            <a:avLst/>
          </a:prstGeom>
          <a:noFill/>
          <a:ln/>
        </p:spPr>
        <p:txBody>
          <a:bodyPr wrap="square" lIns="0" tIns="0" rIns="0" bIns="0" rtlCol="0" anchor="ctr"/>
          <a:lstStyle/>
          <a:p>
            <a:pPr marL="0" indent="0" algn="ctr">
              <a:buNone/>
            </a:pPr>
            <a:r>
              <a:rPr lang="en-US" sz="1600" b="1" dirty="0">
                <a:solidFill>
                  <a:srgbClr val="B0B0B0"/>
                </a:solidFill>
                <a:latin typeface="Georgia" pitchFamily="34" charset="0"/>
                <a:ea typeface="Georgia" pitchFamily="34" charset="-122"/>
                <a:cs typeface="Georgia" pitchFamily="34" charset="-120"/>
              </a:rPr>
              <a:t>Revealed Preference</a:t>
            </a:r>
            <a:endParaRPr lang="en-US" sz="1600" dirty="0"/>
          </a:p>
        </p:txBody>
      </p:sp>
      <p:sp>
        <p:nvSpPr>
          <p:cNvPr id="7" name="Text 5"/>
          <p:cNvSpPr/>
          <p:nvPr/>
        </p:nvSpPr>
        <p:spPr>
          <a:xfrm>
            <a:off x="1005840" y="2194560"/>
            <a:ext cx="3108960" cy="1463040"/>
          </a:xfrm>
          <a:prstGeom prst="rect">
            <a:avLst/>
          </a:prstGeom>
          <a:noFill/>
          <a:ln/>
        </p:spPr>
        <p:txBody>
          <a:bodyPr wrap="square" lIns="0" tIns="0" rIns="0" bIns="0" rtlCol="0" anchor="ctr"/>
          <a:lstStyle/>
          <a:p>
            <a:pPr marL="0" indent="0">
              <a:buNone/>
            </a:pPr>
            <a:r>
              <a:rPr lang="en-US" sz="1400" dirty="0">
                <a:solidFill>
                  <a:srgbClr val="8899AA"/>
                </a:solidFill>
                <a:latin typeface="Calibri" pitchFamily="34" charset="0"/>
                <a:ea typeface="Calibri" pitchFamily="34" charset="-122"/>
                <a:cs typeface="Calibri" pitchFamily="34" charset="-120"/>
              </a:rPr>
              <a:t>Presupposes a pre-existing, consistent preference ordering that the agent has and that choice merely makes visible.</a:t>
            </a:r>
            <a:endParaRPr lang="en-US" sz="1400" dirty="0"/>
          </a:p>
          <a:p>
            <a:pPr marL="0" indent="0">
              <a:buNone/>
            </a:pPr>
            <a:endParaRPr lang="en-US" sz="1400" dirty="0"/>
          </a:p>
          <a:p>
            <a:pPr marL="0" indent="0">
              <a:buNone/>
            </a:pPr>
            <a:r>
              <a:rPr lang="en-US" sz="1400" dirty="0">
                <a:solidFill>
                  <a:srgbClr val="8899AA"/>
                </a:solidFill>
                <a:latin typeface="Calibri" pitchFamily="34" charset="0"/>
                <a:ea typeface="Calibri" pitchFamily="34" charset="-122"/>
                <a:cs typeface="Calibri" pitchFamily="34" charset="-120"/>
              </a:rPr>
              <a:t>As though consulting a lookup table.</a:t>
            </a:r>
            <a:endParaRPr lang="en-US" sz="1400" dirty="0"/>
          </a:p>
        </p:txBody>
      </p:sp>
      <p:sp>
        <p:nvSpPr>
          <p:cNvPr id="8" name="Shape 6"/>
          <p:cNvSpPr/>
          <p:nvPr/>
        </p:nvSpPr>
        <p:spPr>
          <a:xfrm>
            <a:off x="4754880" y="1554480"/>
            <a:ext cx="3657600" cy="2377440"/>
          </a:xfrm>
          <a:prstGeom prst="rect">
            <a:avLst/>
          </a:prstGeom>
          <a:solidFill>
            <a:srgbClr val="1A2A1A"/>
          </a:solidFill>
          <a:ln w="19050">
            <a:solidFill>
              <a:srgbClr val="C9A84C"/>
            </a:solidFill>
            <a:prstDash val="solid"/>
          </a:ln>
        </p:spPr>
        <p:txBody>
          <a:bodyPr/>
          <a:lstStyle/>
          <a:p>
            <a:endParaRPr lang="en-CA"/>
          </a:p>
        </p:txBody>
      </p:sp>
      <p:sp>
        <p:nvSpPr>
          <p:cNvPr id="9" name="Text 7"/>
          <p:cNvSpPr/>
          <p:nvPr/>
        </p:nvSpPr>
        <p:spPr>
          <a:xfrm>
            <a:off x="4754880" y="1645920"/>
            <a:ext cx="3657600" cy="457200"/>
          </a:xfrm>
          <a:prstGeom prst="rect">
            <a:avLst/>
          </a:prstGeom>
          <a:noFill/>
          <a:ln/>
        </p:spPr>
        <p:txBody>
          <a:bodyPr wrap="square" lIns="0" tIns="0" rIns="0" bIns="0" rtlCol="0" anchor="ctr"/>
          <a:lstStyle/>
          <a:p>
            <a:pPr marL="0" indent="0" algn="ctr">
              <a:buNone/>
            </a:pPr>
            <a:r>
              <a:rPr lang="en-US" sz="1600" b="1" dirty="0">
                <a:solidFill>
                  <a:srgbClr val="C9A84C"/>
                </a:solidFill>
                <a:latin typeface="Georgia" pitchFamily="34" charset="0"/>
                <a:ea typeface="Georgia" pitchFamily="34" charset="-122"/>
                <a:cs typeface="Georgia" pitchFamily="34" charset="-120"/>
              </a:rPr>
              <a:t>Demonstrated Preference</a:t>
            </a:r>
            <a:endParaRPr lang="en-US" sz="1600" dirty="0"/>
          </a:p>
        </p:txBody>
      </p:sp>
      <p:sp>
        <p:nvSpPr>
          <p:cNvPr id="10" name="Text 8"/>
          <p:cNvSpPr/>
          <p:nvPr/>
        </p:nvSpPr>
        <p:spPr>
          <a:xfrm>
            <a:off x="5029200" y="2194560"/>
            <a:ext cx="3108960" cy="1463040"/>
          </a:xfrm>
          <a:prstGeom prst="rect">
            <a:avLst/>
          </a:prstGeom>
          <a:noFill/>
          <a:ln/>
        </p:spPr>
        <p:txBody>
          <a:bodyPr wrap="square" lIns="0" tIns="0" rIns="0" bIns="0" rtlCol="0" anchor="ctr"/>
          <a:lstStyle/>
          <a:p>
            <a:pPr marL="0" indent="0">
              <a:buNone/>
            </a:pPr>
            <a:r>
              <a:rPr lang="en-US" sz="1400" dirty="0">
                <a:solidFill>
                  <a:srgbClr val="E8E4DC"/>
                </a:solidFill>
                <a:latin typeface="Calibri" pitchFamily="34" charset="0"/>
                <a:ea typeface="Calibri" pitchFamily="34" charset="-122"/>
                <a:cs typeface="Calibri" pitchFamily="34" charset="-120"/>
              </a:rPr>
              <a:t>The preference is constituted in the act. </a:t>
            </a:r>
          </a:p>
          <a:p>
            <a:pPr marL="0" indent="0">
              <a:buNone/>
            </a:pPr>
            <a:endParaRPr lang="en-US" sz="1400" dirty="0">
              <a:solidFill>
                <a:srgbClr val="E8E4DC"/>
              </a:solidFill>
              <a:latin typeface="Calibri" pitchFamily="34" charset="0"/>
              <a:ea typeface="Calibri" pitchFamily="34" charset="-122"/>
              <a:cs typeface="Calibri" pitchFamily="34" charset="-120"/>
            </a:endParaRPr>
          </a:p>
          <a:p>
            <a:pPr marL="0" indent="0">
              <a:buNone/>
            </a:pPr>
            <a:r>
              <a:rPr lang="en-US" sz="1400" dirty="0">
                <a:solidFill>
                  <a:srgbClr val="E8E4DC"/>
                </a:solidFill>
                <a:latin typeface="Calibri" pitchFamily="34" charset="0"/>
                <a:ea typeface="Calibri" pitchFamily="34" charset="-122"/>
                <a:cs typeface="Calibri" pitchFamily="34" charset="-120"/>
              </a:rPr>
              <a:t>It does not precede action as a psychological state waiting to be expressed.</a:t>
            </a:r>
            <a:endParaRPr lang="en-US" sz="1400" dirty="0"/>
          </a:p>
        </p:txBody>
      </p:sp>
      <p:sp>
        <p:nvSpPr>
          <p:cNvPr id="12" name="Text 1"/>
          <p:cNvSpPr/>
          <p:nvPr/>
        </p:nvSpPr>
        <p:spPr>
          <a:xfrm>
            <a:off x="914400" y="4023360"/>
            <a:ext cx="7132320" cy="731520"/>
          </a:xfrm>
          <a:prstGeom prst="rect">
            <a:avLst/>
          </a:prstGeom>
          <a:noFill/>
          <a:ln/>
        </p:spPr>
        <p:txBody>
          <a:bodyPr wrap="square" lIns="0" tIns="0" rIns="0" bIns="0" rtlCol="0" anchor="ctr"/>
          <a:lstStyle/>
          <a:p>
            <a:pPr marL="0" indent="0">
              <a:buNone/>
            </a:pPr>
            <a:r>
              <a:rPr lang="en-US" sz="2400" i="1" dirty="0">
                <a:solidFill>
                  <a:srgbClr val="FFFFFF"/>
                </a:solidFill>
                <a:latin typeface="Georgia" pitchFamily="34" charset="0"/>
                <a:ea typeface="Georgia" pitchFamily="34" charset="-122"/>
                <a:cs typeface="Georgia" pitchFamily="34" charset="-120"/>
              </a:rPr>
              <a:t>"We can never identify the want otherwise than in the action."</a:t>
            </a:r>
            <a:endParaRPr lang="en-US" sz="2400" dirty="0"/>
          </a:p>
        </p:txBody>
      </p:sp>
      <p:sp>
        <p:nvSpPr>
          <p:cNvPr id="13" name="Text 2"/>
          <p:cNvSpPr/>
          <p:nvPr/>
        </p:nvSpPr>
        <p:spPr>
          <a:xfrm>
            <a:off x="914400" y="4754880"/>
            <a:ext cx="7132320" cy="365760"/>
          </a:xfrm>
          <a:prstGeom prst="rect">
            <a:avLst/>
          </a:prstGeom>
          <a:noFill/>
          <a:ln/>
        </p:spPr>
        <p:txBody>
          <a:bodyPr wrap="square" lIns="0" tIns="0" rIns="0" bIns="0" rtlCol="0" anchor="ctr"/>
          <a:lstStyle/>
          <a:p>
            <a:pPr marL="0" indent="0">
              <a:buNone/>
            </a:pPr>
            <a:r>
              <a:rPr lang="en-US" sz="1300" dirty="0">
                <a:solidFill>
                  <a:srgbClr val="C9A84C"/>
                </a:solidFill>
                <a:latin typeface="Calibri" pitchFamily="34" charset="0"/>
                <a:ea typeface="Calibri" pitchFamily="34" charset="-122"/>
                <a:cs typeface="Calibri" pitchFamily="34" charset="-120"/>
              </a:rPr>
              <a:t>— Mises, 1933 (and Costa 2026)</a:t>
            </a:r>
            <a:endParaRPr lang="en-US"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14">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DEMONSTRATED PREFERENCE</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Ordinal Ranking</a:t>
            </a:r>
            <a:endParaRPr lang="en-US" sz="3200" dirty="0"/>
          </a:p>
        </p:txBody>
      </p:sp>
      <p:sp>
        <p:nvSpPr>
          <p:cNvPr id="5" name="Text 3"/>
          <p:cNvSpPr/>
          <p:nvPr/>
        </p:nvSpPr>
        <p:spPr>
          <a:xfrm>
            <a:off x="731520" y="1554480"/>
            <a:ext cx="7680960" cy="731520"/>
          </a:xfrm>
          <a:prstGeom prst="rect">
            <a:avLst/>
          </a:prstGeom>
          <a:noFill/>
          <a:ln/>
        </p:spPr>
        <p:txBody>
          <a:bodyPr wrap="square" lIns="0" tIns="0" rIns="0" bIns="0" rtlCol="0" anchor="ctr"/>
          <a:lstStyle/>
          <a:p>
            <a:pPr marL="0" indent="0">
              <a:buNone/>
            </a:pPr>
            <a:r>
              <a:rPr lang="en-US" sz="1800" dirty="0">
                <a:solidFill>
                  <a:srgbClr val="E8E4DC"/>
                </a:solidFill>
                <a:latin typeface="Calibri" pitchFamily="34" charset="0"/>
                <a:ea typeface="Calibri" pitchFamily="34" charset="-122"/>
                <a:cs typeface="Calibri" pitchFamily="34" charset="-120"/>
              </a:rPr>
              <a:t>The system can be fully implemented with greedy decoding — always selecting the top-ranked option.</a:t>
            </a:r>
            <a:endParaRPr lang="en-US" sz="1800" dirty="0"/>
          </a:p>
        </p:txBody>
      </p:sp>
      <p:sp>
        <p:nvSpPr>
          <p:cNvPr id="6" name="Text 4"/>
          <p:cNvSpPr/>
          <p:nvPr/>
        </p:nvSpPr>
        <p:spPr>
          <a:xfrm>
            <a:off x="731520" y="2377440"/>
            <a:ext cx="7680960" cy="731520"/>
          </a:xfrm>
          <a:prstGeom prst="rect">
            <a:avLst/>
          </a:prstGeom>
          <a:noFill/>
          <a:ln/>
        </p:spPr>
        <p:txBody>
          <a:bodyPr wrap="square" lIns="0" tIns="0" rIns="0" bIns="0" rtlCol="0" anchor="ctr"/>
          <a:lstStyle/>
          <a:p>
            <a:pPr marL="0" indent="0">
              <a:buNone/>
            </a:pPr>
            <a:r>
              <a:rPr lang="en-US" sz="1800" dirty="0">
                <a:solidFill>
                  <a:srgbClr val="E8E4DC"/>
                </a:solidFill>
                <a:latin typeface="Calibri" pitchFamily="34" charset="0"/>
                <a:ea typeface="Calibri" pitchFamily="34" charset="-122"/>
                <a:cs typeface="Calibri" pitchFamily="34" charset="-120"/>
              </a:rPr>
              <a:t>This perfectly mirrors Mises’ conception of the value scale: the actor ranks alternatives ordinally and selects the highest-ranked feasible end.</a:t>
            </a:r>
            <a:endParaRPr lang="en-US" sz="1800" dirty="0"/>
          </a:p>
        </p:txBody>
      </p:sp>
      <p:sp>
        <p:nvSpPr>
          <p:cNvPr id="7" name="Shape 5"/>
          <p:cNvSpPr/>
          <p:nvPr/>
        </p:nvSpPr>
        <p:spPr>
          <a:xfrm>
            <a:off x="731520" y="3291840"/>
            <a:ext cx="7680960" cy="27432"/>
          </a:xfrm>
          <a:prstGeom prst="rect">
            <a:avLst/>
          </a:prstGeom>
          <a:solidFill>
            <a:srgbClr val="C9A84C"/>
          </a:solidFill>
          <a:ln/>
        </p:spPr>
        <p:txBody>
          <a:bodyPr/>
          <a:lstStyle/>
          <a:p>
            <a:endParaRPr lang="en-CA"/>
          </a:p>
        </p:txBody>
      </p:sp>
      <p:sp>
        <p:nvSpPr>
          <p:cNvPr id="8" name="Text 6"/>
          <p:cNvSpPr/>
          <p:nvPr/>
        </p:nvSpPr>
        <p:spPr>
          <a:xfrm>
            <a:off x="731520" y="3566160"/>
            <a:ext cx="7680960" cy="1280160"/>
          </a:xfrm>
          <a:prstGeom prst="rect">
            <a:avLst/>
          </a:prstGeom>
          <a:noFill/>
          <a:ln/>
        </p:spPr>
        <p:txBody>
          <a:bodyPr wrap="square" lIns="0" tIns="0" rIns="0" bIns="0" rtlCol="0" anchor="ctr"/>
          <a:lstStyle/>
          <a:p>
            <a:pPr marL="0" indent="0">
              <a:buNone/>
            </a:pPr>
            <a:r>
              <a:rPr lang="en-US" sz="1600" dirty="0">
                <a:solidFill>
                  <a:srgbClr val="B0B0B0"/>
                </a:solidFill>
                <a:latin typeface="Calibri" pitchFamily="34" charset="0"/>
                <a:ea typeface="Calibri" pitchFamily="34" charset="-122"/>
                <a:cs typeface="Calibri" pitchFamily="34" charset="-120"/>
              </a:rPr>
              <a:t>The standard assumption in Austrian literature </a:t>
            </a:r>
            <a:r>
              <a:rPr lang="en-US" sz="1600" b="1" dirty="0">
                <a:solidFill>
                  <a:srgbClr val="B0B0B0"/>
                </a:solidFill>
                <a:latin typeface="Calibri" pitchFamily="34" charset="0"/>
                <a:ea typeface="Calibri" pitchFamily="34" charset="-122"/>
                <a:cs typeface="Calibri" pitchFamily="34" charset="-120"/>
              </a:rPr>
              <a:t>is</a:t>
            </a:r>
            <a:r>
              <a:rPr lang="en-US" sz="1600" dirty="0">
                <a:solidFill>
                  <a:srgbClr val="B0B0B0"/>
                </a:solidFill>
                <a:latin typeface="Calibri" pitchFamily="34" charset="0"/>
                <a:ea typeface="Calibri" pitchFamily="34" charset="-122"/>
                <a:cs typeface="Calibri" pitchFamily="34" charset="-120"/>
              </a:rPr>
              <a:t> this greedy policy — the actor chooses what they most prefer. Stochastic sampling is simply a different choice function. Both are choice. The policy determines the strategy of selection, not whether selection is occurring.</a:t>
            </a:r>
            <a:endParaRPr lang="en-US" sz="1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16">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FORMAL CATEGORIES</a:t>
            </a:r>
            <a:endParaRPr lang="en-US" sz="1100" dirty="0"/>
          </a:p>
        </p:txBody>
      </p:sp>
      <p:sp>
        <p:nvSpPr>
          <p:cNvPr id="4" name="Text 2"/>
          <p:cNvSpPr/>
          <p:nvPr/>
        </p:nvSpPr>
        <p:spPr>
          <a:xfrm>
            <a:off x="731520" y="731520"/>
            <a:ext cx="7315200" cy="640080"/>
          </a:xfrm>
          <a:prstGeom prst="rect">
            <a:avLst/>
          </a:prstGeom>
          <a:noFill/>
          <a:ln/>
        </p:spPr>
        <p:txBody>
          <a:bodyPr wrap="square" lIns="0" tIns="0" rIns="0" bIns="0"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Time</a:t>
            </a:r>
            <a:endParaRPr lang="en-US" sz="3400" dirty="0"/>
          </a:p>
        </p:txBody>
      </p:sp>
      <p:sp>
        <p:nvSpPr>
          <p:cNvPr id="5" name="Shape 3"/>
          <p:cNvSpPr/>
          <p:nvPr/>
        </p:nvSpPr>
        <p:spPr>
          <a:xfrm>
            <a:off x="731520" y="1645920"/>
            <a:ext cx="54864" cy="1371600"/>
          </a:xfrm>
          <a:prstGeom prst="rect">
            <a:avLst/>
          </a:prstGeom>
          <a:solidFill>
            <a:srgbClr val="C9A84C"/>
          </a:solidFill>
          <a:ln/>
        </p:spPr>
        <p:txBody>
          <a:bodyPr/>
          <a:lstStyle/>
          <a:p>
            <a:endParaRPr lang="en-CA"/>
          </a:p>
        </p:txBody>
      </p:sp>
      <p:sp>
        <p:nvSpPr>
          <p:cNvPr id="6" name="Text 4"/>
          <p:cNvSpPr/>
          <p:nvPr/>
        </p:nvSpPr>
        <p:spPr>
          <a:xfrm>
            <a:off x="1097280" y="1645920"/>
            <a:ext cx="7132320" cy="914400"/>
          </a:xfrm>
          <a:prstGeom prst="rect">
            <a:avLst/>
          </a:prstGeom>
          <a:noFill/>
          <a:ln/>
        </p:spPr>
        <p:txBody>
          <a:bodyPr wrap="square" lIns="0" tIns="0" rIns="0" bIns="0" rtlCol="0" anchor="ctr"/>
          <a:lstStyle/>
          <a:p>
            <a:pPr marL="0" indent="0">
              <a:buNone/>
            </a:pPr>
            <a:r>
              <a:rPr lang="en-US" sz="2000" i="1" dirty="0">
                <a:solidFill>
                  <a:srgbClr val="E8E4DC"/>
                </a:solidFill>
                <a:latin typeface="Georgia" pitchFamily="34" charset="0"/>
                <a:ea typeface="Georgia" pitchFamily="34" charset="-122"/>
                <a:cs typeface="Georgia" pitchFamily="34" charset="-120"/>
              </a:rPr>
              <a:t>"It is acting that provides man with the notion of time and makes him aware of the flux of time. The idea of time is a praxeological category."</a:t>
            </a:r>
            <a:endParaRPr lang="en-US" sz="2000" dirty="0"/>
          </a:p>
        </p:txBody>
      </p:sp>
      <p:sp>
        <p:nvSpPr>
          <p:cNvPr id="7" name="Text 5"/>
          <p:cNvSpPr/>
          <p:nvPr/>
        </p:nvSpPr>
        <p:spPr>
          <a:xfrm>
            <a:off x="1097280" y="2651760"/>
            <a:ext cx="7132320" cy="365760"/>
          </a:xfrm>
          <a:prstGeom prst="rect">
            <a:avLst/>
          </a:prstGeom>
          <a:noFill/>
          <a:ln/>
        </p:spPr>
        <p:txBody>
          <a:bodyPr wrap="square" lIns="0" tIns="0" rIns="0" bIns="0" rtlCol="0" anchor="ctr"/>
          <a:lstStyle/>
          <a:p>
            <a:pPr marL="0" indent="0">
              <a:buNone/>
            </a:pPr>
            <a:r>
              <a:rPr lang="en-US" sz="1300" dirty="0">
                <a:solidFill>
                  <a:srgbClr val="C9A84C"/>
                </a:solidFill>
                <a:latin typeface="Calibri" pitchFamily="34" charset="0"/>
                <a:ea typeface="Calibri" pitchFamily="34" charset="-122"/>
                <a:cs typeface="Calibri" pitchFamily="34" charset="-120"/>
              </a:rPr>
              <a:t>— Mises, Human Action, Ch.V §2</a:t>
            </a:r>
            <a:endParaRPr lang="en-US" sz="1300" dirty="0"/>
          </a:p>
        </p:txBody>
      </p:sp>
      <p:sp>
        <p:nvSpPr>
          <p:cNvPr id="8" name="Text 6"/>
          <p:cNvSpPr/>
          <p:nvPr/>
        </p:nvSpPr>
        <p:spPr>
          <a:xfrm>
            <a:off x="731520" y="3383280"/>
            <a:ext cx="7680960" cy="109728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Within token time, each position is unique, non-fungible, and non-recoverable. Choosing token A at position N permanently forecloses the entire tree of trajectories reachable via alternatives at that position.</a:t>
            </a:r>
            <a:endParaRPr lang="en-US" sz="17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18">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640080"/>
            <a:ext cx="54864" cy="1188720"/>
          </a:xfrm>
          <a:prstGeom prst="rect">
            <a:avLst/>
          </a:prstGeom>
          <a:solidFill>
            <a:srgbClr val="C9A84C"/>
          </a:solidFill>
          <a:ln/>
        </p:spPr>
        <p:txBody>
          <a:bodyPr/>
          <a:lstStyle/>
          <a:p>
            <a:endParaRPr lang="en-CA"/>
          </a:p>
        </p:txBody>
      </p:sp>
      <p:sp>
        <p:nvSpPr>
          <p:cNvPr id="3" name="Text 1"/>
          <p:cNvSpPr/>
          <p:nvPr/>
        </p:nvSpPr>
        <p:spPr>
          <a:xfrm>
            <a:off x="1097280" y="640080"/>
            <a:ext cx="7132320" cy="914400"/>
          </a:xfrm>
          <a:prstGeom prst="rect">
            <a:avLst/>
          </a:prstGeom>
          <a:noFill/>
          <a:ln/>
        </p:spPr>
        <p:txBody>
          <a:bodyPr wrap="square" lIns="0" tIns="0" rIns="0" bIns="0" rtlCol="0" anchor="ctr"/>
          <a:lstStyle/>
          <a:p>
            <a:pPr marL="0" indent="0">
              <a:buNone/>
            </a:pPr>
            <a:r>
              <a:rPr lang="en-US" sz="2100" i="1" dirty="0">
                <a:solidFill>
                  <a:srgbClr val="FFFFFF"/>
                </a:solidFill>
                <a:latin typeface="Georgia" pitchFamily="34" charset="0"/>
                <a:ea typeface="Georgia" pitchFamily="34" charset="-122"/>
                <a:cs typeface="Georgia" pitchFamily="34" charset="-120"/>
              </a:rPr>
              <a:t>"There are no infinitely small steps in human action. Steps are only those that are significant to human beings; hence, they will always be finite and discrete."</a:t>
            </a:r>
            <a:endParaRPr lang="en-US" sz="2100" dirty="0"/>
          </a:p>
        </p:txBody>
      </p:sp>
      <p:sp>
        <p:nvSpPr>
          <p:cNvPr id="4" name="Text 2"/>
          <p:cNvSpPr/>
          <p:nvPr/>
        </p:nvSpPr>
        <p:spPr>
          <a:xfrm>
            <a:off x="1097280" y="1645920"/>
            <a:ext cx="7132320" cy="365760"/>
          </a:xfrm>
          <a:prstGeom prst="rect">
            <a:avLst/>
          </a:prstGeom>
          <a:noFill/>
          <a:ln/>
        </p:spPr>
        <p:txBody>
          <a:bodyPr wrap="square" lIns="0" tIns="0" rIns="0" bIns="0" rtlCol="0" anchor="ctr"/>
          <a:lstStyle/>
          <a:p>
            <a:pPr marL="0" indent="0">
              <a:buNone/>
            </a:pPr>
            <a:r>
              <a:rPr lang="en-US" sz="1300" dirty="0">
                <a:solidFill>
                  <a:srgbClr val="C9A84C"/>
                </a:solidFill>
                <a:latin typeface="Calibri" pitchFamily="34" charset="0"/>
                <a:ea typeface="Calibri" pitchFamily="34" charset="-122"/>
                <a:cs typeface="Calibri" pitchFamily="34" charset="-120"/>
              </a:rPr>
              <a:t>— Rothbard, Man, Economy, and State, Ch.2</a:t>
            </a:r>
            <a:endParaRPr lang="en-US" sz="1300" dirty="0"/>
          </a:p>
        </p:txBody>
      </p:sp>
      <p:sp>
        <p:nvSpPr>
          <p:cNvPr id="5" name="Shape 3"/>
          <p:cNvSpPr/>
          <p:nvPr/>
        </p:nvSpPr>
        <p:spPr>
          <a:xfrm>
            <a:off x="731520" y="2468880"/>
            <a:ext cx="7680960" cy="27432"/>
          </a:xfrm>
          <a:prstGeom prst="rect">
            <a:avLst/>
          </a:prstGeom>
          <a:solidFill>
            <a:srgbClr val="C9A84C"/>
          </a:solidFill>
          <a:ln/>
        </p:spPr>
        <p:txBody>
          <a:bodyPr/>
          <a:lstStyle/>
          <a:p>
            <a:endParaRPr lang="en-CA"/>
          </a:p>
        </p:txBody>
      </p:sp>
      <p:sp>
        <p:nvSpPr>
          <p:cNvPr id="6" name="Shape 4"/>
          <p:cNvSpPr/>
          <p:nvPr/>
        </p:nvSpPr>
        <p:spPr>
          <a:xfrm>
            <a:off x="731520" y="2834640"/>
            <a:ext cx="2194560" cy="1097280"/>
          </a:xfrm>
          <a:prstGeom prst="rect">
            <a:avLst/>
          </a:prstGeom>
          <a:solidFill>
            <a:srgbClr val="162236"/>
          </a:solidFill>
          <a:ln w="19050">
            <a:solidFill>
              <a:srgbClr val="3A6B4A"/>
            </a:solidFill>
            <a:prstDash val="solid"/>
          </a:ln>
        </p:spPr>
        <p:txBody>
          <a:bodyPr/>
          <a:lstStyle/>
          <a:p>
            <a:endParaRPr lang="en-CA"/>
          </a:p>
        </p:txBody>
      </p:sp>
      <p:sp>
        <p:nvSpPr>
          <p:cNvPr id="7" name="Text 5"/>
          <p:cNvSpPr/>
          <p:nvPr/>
        </p:nvSpPr>
        <p:spPr>
          <a:xfrm>
            <a:off x="731520" y="2880360"/>
            <a:ext cx="2194560" cy="457200"/>
          </a:xfrm>
          <a:prstGeom prst="rect">
            <a:avLst/>
          </a:prstGeom>
          <a:noFill/>
          <a:ln/>
        </p:spPr>
        <p:txBody>
          <a:bodyPr wrap="square" lIns="0" tIns="0" rIns="0" bIns="0" rtlCol="0" anchor="ctr"/>
          <a:lstStyle/>
          <a:p>
            <a:pPr marL="0" indent="0" algn="ctr">
              <a:buNone/>
            </a:pPr>
            <a:r>
              <a:rPr lang="en-US" sz="1600" b="1" dirty="0">
                <a:solidFill>
                  <a:srgbClr val="3A6B4A"/>
                </a:solidFill>
                <a:latin typeface="Georgia" pitchFamily="34" charset="0"/>
                <a:ea typeface="Georgia" pitchFamily="34" charset="-122"/>
                <a:cs typeface="Georgia" pitchFamily="34" charset="-120"/>
              </a:rPr>
              <a:t>Point A</a:t>
            </a:r>
            <a:endParaRPr lang="en-US" sz="1600" dirty="0"/>
          </a:p>
        </p:txBody>
      </p:sp>
      <p:sp>
        <p:nvSpPr>
          <p:cNvPr id="8" name="Text 6"/>
          <p:cNvSpPr/>
          <p:nvPr/>
        </p:nvSpPr>
        <p:spPr>
          <a:xfrm>
            <a:off x="731520" y="3337560"/>
            <a:ext cx="2194560" cy="457200"/>
          </a:xfrm>
          <a:prstGeom prst="rect">
            <a:avLst/>
          </a:prstGeom>
          <a:noFill/>
          <a:ln/>
        </p:spPr>
        <p:txBody>
          <a:bodyPr wrap="square" lIns="0" tIns="0" rIns="0" bIns="0" rtlCol="0" anchor="ctr"/>
          <a:lstStyle/>
          <a:p>
            <a:pPr marL="0" indent="0" algn="ctr">
              <a:buNone/>
            </a:pPr>
            <a:r>
              <a:rPr lang="en-US" sz="1300" dirty="0">
                <a:solidFill>
                  <a:srgbClr val="E8E4DC"/>
                </a:solidFill>
                <a:latin typeface="Calibri" pitchFamily="34" charset="0"/>
                <a:ea typeface="Calibri" pitchFamily="34" charset="-122"/>
                <a:cs typeface="Calibri" pitchFamily="34" charset="-120"/>
              </a:rPr>
              <a:t>Beginning of sequence</a:t>
            </a:r>
            <a:endParaRPr lang="en-US" sz="1300" dirty="0"/>
          </a:p>
        </p:txBody>
      </p:sp>
      <p:sp>
        <p:nvSpPr>
          <p:cNvPr id="9" name="Shape 7"/>
          <p:cNvSpPr/>
          <p:nvPr/>
        </p:nvSpPr>
        <p:spPr>
          <a:xfrm>
            <a:off x="3383280" y="2834640"/>
            <a:ext cx="2194560" cy="1097280"/>
          </a:xfrm>
          <a:prstGeom prst="rect">
            <a:avLst/>
          </a:prstGeom>
          <a:solidFill>
            <a:srgbClr val="162236"/>
          </a:solidFill>
          <a:ln w="19050">
            <a:solidFill>
              <a:srgbClr val="2A4A6B"/>
            </a:solidFill>
            <a:prstDash val="solid"/>
          </a:ln>
        </p:spPr>
        <p:txBody>
          <a:bodyPr/>
          <a:lstStyle/>
          <a:p>
            <a:endParaRPr lang="en-CA"/>
          </a:p>
        </p:txBody>
      </p:sp>
      <p:sp>
        <p:nvSpPr>
          <p:cNvPr id="10" name="Text 8"/>
          <p:cNvSpPr/>
          <p:nvPr/>
        </p:nvSpPr>
        <p:spPr>
          <a:xfrm>
            <a:off x="3383280" y="2880360"/>
            <a:ext cx="2194560" cy="457200"/>
          </a:xfrm>
          <a:prstGeom prst="rect">
            <a:avLst/>
          </a:prstGeom>
          <a:noFill/>
          <a:ln/>
        </p:spPr>
        <p:txBody>
          <a:bodyPr wrap="square" lIns="0" tIns="0" rIns="0" bIns="0" rtlCol="0" anchor="ctr"/>
          <a:lstStyle/>
          <a:p>
            <a:pPr marL="0" indent="0" algn="ctr">
              <a:buNone/>
            </a:pPr>
            <a:r>
              <a:rPr lang="en-US" sz="1600" b="1" dirty="0">
                <a:solidFill>
                  <a:srgbClr val="2A4A6B"/>
                </a:solidFill>
                <a:latin typeface="Georgia" pitchFamily="34" charset="0"/>
                <a:ea typeface="Georgia" pitchFamily="34" charset="-122"/>
                <a:cs typeface="Georgia" pitchFamily="34" charset="-120"/>
              </a:rPr>
              <a:t>Period AB</a:t>
            </a:r>
            <a:endParaRPr lang="en-US" sz="1600" dirty="0"/>
          </a:p>
        </p:txBody>
      </p:sp>
      <p:sp>
        <p:nvSpPr>
          <p:cNvPr id="11" name="Text 9"/>
          <p:cNvSpPr/>
          <p:nvPr/>
        </p:nvSpPr>
        <p:spPr>
          <a:xfrm>
            <a:off x="3383280" y="3337560"/>
            <a:ext cx="2194560" cy="457200"/>
          </a:xfrm>
          <a:prstGeom prst="rect">
            <a:avLst/>
          </a:prstGeom>
          <a:noFill/>
          <a:ln/>
        </p:spPr>
        <p:txBody>
          <a:bodyPr wrap="square" lIns="0" tIns="0" rIns="0" bIns="0" rtlCol="0" anchor="ctr"/>
          <a:lstStyle/>
          <a:p>
            <a:pPr marL="0" indent="0" algn="ctr">
              <a:buNone/>
            </a:pPr>
            <a:r>
              <a:rPr lang="en-US" sz="1300" dirty="0">
                <a:solidFill>
                  <a:srgbClr val="E8E4DC"/>
                </a:solidFill>
                <a:latin typeface="Calibri" pitchFamily="34" charset="0"/>
                <a:ea typeface="Calibri" pitchFamily="34" charset="-122"/>
                <a:cs typeface="Calibri" pitchFamily="34" charset="-120"/>
              </a:rPr>
              <a:t>Generation</a:t>
            </a:r>
            <a:endParaRPr lang="en-US" sz="1300" dirty="0"/>
          </a:p>
        </p:txBody>
      </p:sp>
      <p:sp>
        <p:nvSpPr>
          <p:cNvPr id="12" name="Shape 10"/>
          <p:cNvSpPr/>
          <p:nvPr/>
        </p:nvSpPr>
        <p:spPr>
          <a:xfrm>
            <a:off x="6400800" y="2834640"/>
            <a:ext cx="2194560" cy="1097280"/>
          </a:xfrm>
          <a:prstGeom prst="rect">
            <a:avLst/>
          </a:prstGeom>
          <a:solidFill>
            <a:srgbClr val="2A3510"/>
          </a:solidFill>
          <a:ln w="19050">
            <a:solidFill>
              <a:srgbClr val="C9A84C"/>
            </a:solidFill>
            <a:prstDash val="solid"/>
          </a:ln>
        </p:spPr>
        <p:txBody>
          <a:bodyPr/>
          <a:lstStyle/>
          <a:p>
            <a:endParaRPr lang="en-CA"/>
          </a:p>
        </p:txBody>
      </p:sp>
      <p:sp>
        <p:nvSpPr>
          <p:cNvPr id="13" name="Text 11"/>
          <p:cNvSpPr/>
          <p:nvPr/>
        </p:nvSpPr>
        <p:spPr>
          <a:xfrm>
            <a:off x="6400800" y="2880360"/>
            <a:ext cx="2194560" cy="457200"/>
          </a:xfrm>
          <a:prstGeom prst="rect">
            <a:avLst/>
          </a:prstGeom>
          <a:noFill/>
          <a:ln/>
        </p:spPr>
        <p:txBody>
          <a:bodyPr wrap="square" lIns="0" tIns="0" rIns="0" bIns="0" rtlCol="0" anchor="ctr"/>
          <a:lstStyle/>
          <a:p>
            <a:pPr marL="0" indent="0" algn="ctr">
              <a:buNone/>
            </a:pPr>
            <a:r>
              <a:rPr lang="en-US" sz="1600" b="1" dirty="0">
                <a:solidFill>
                  <a:srgbClr val="C9A84C"/>
                </a:solidFill>
                <a:latin typeface="Georgia" pitchFamily="34" charset="0"/>
                <a:ea typeface="Georgia" pitchFamily="34" charset="-122"/>
                <a:cs typeface="Georgia" pitchFamily="34" charset="-120"/>
              </a:rPr>
              <a:t>Point B</a:t>
            </a:r>
            <a:endParaRPr lang="en-US" sz="1600" dirty="0"/>
          </a:p>
        </p:txBody>
      </p:sp>
      <p:sp>
        <p:nvSpPr>
          <p:cNvPr id="14" name="Text 12"/>
          <p:cNvSpPr/>
          <p:nvPr/>
        </p:nvSpPr>
        <p:spPr>
          <a:xfrm>
            <a:off x="6400800" y="3337560"/>
            <a:ext cx="2194560" cy="457200"/>
          </a:xfrm>
          <a:prstGeom prst="rect">
            <a:avLst/>
          </a:prstGeom>
          <a:noFill/>
          <a:ln/>
        </p:spPr>
        <p:txBody>
          <a:bodyPr wrap="square" lIns="0" tIns="0" rIns="0" bIns="0" rtlCol="0" anchor="ctr"/>
          <a:lstStyle/>
          <a:p>
            <a:pPr marL="0" indent="0" algn="ctr">
              <a:buNone/>
            </a:pPr>
            <a:r>
              <a:rPr lang="en-US" sz="1300" dirty="0">
                <a:solidFill>
                  <a:srgbClr val="E8E4DC"/>
                </a:solidFill>
                <a:latin typeface="Calibri" pitchFamily="34" charset="0"/>
                <a:ea typeface="Calibri" pitchFamily="34" charset="-122"/>
                <a:cs typeface="Calibri" pitchFamily="34" charset="-120"/>
              </a:rPr>
              <a:t>Termination token</a:t>
            </a:r>
            <a:endParaRPr lang="en-US" sz="1300" dirty="0"/>
          </a:p>
        </p:txBody>
      </p:sp>
      <p:sp>
        <p:nvSpPr>
          <p:cNvPr id="15" name="Shape 13"/>
          <p:cNvSpPr/>
          <p:nvPr/>
        </p:nvSpPr>
        <p:spPr>
          <a:xfrm>
            <a:off x="3017520" y="3383280"/>
            <a:ext cx="274320" cy="0"/>
          </a:xfrm>
          <a:prstGeom prst="line">
            <a:avLst/>
          </a:prstGeom>
          <a:noFill/>
          <a:ln w="25400">
            <a:solidFill>
              <a:srgbClr val="C9A84C"/>
            </a:solidFill>
            <a:prstDash val="solid"/>
          </a:ln>
        </p:spPr>
        <p:txBody>
          <a:bodyPr/>
          <a:lstStyle/>
          <a:p>
            <a:endParaRPr lang="en-CA"/>
          </a:p>
        </p:txBody>
      </p:sp>
      <p:sp>
        <p:nvSpPr>
          <p:cNvPr id="16" name="Shape 14"/>
          <p:cNvSpPr/>
          <p:nvPr/>
        </p:nvSpPr>
        <p:spPr>
          <a:xfrm>
            <a:off x="5943600" y="3383280"/>
            <a:ext cx="365760" cy="0"/>
          </a:xfrm>
          <a:prstGeom prst="line">
            <a:avLst/>
          </a:prstGeom>
          <a:noFill/>
          <a:ln w="25400">
            <a:solidFill>
              <a:srgbClr val="C9A84C"/>
            </a:solidFill>
            <a:prstDash val="solid"/>
          </a:ln>
        </p:spPr>
        <p:txBody>
          <a:bodyPr/>
          <a:lstStyle/>
          <a:p>
            <a:endParaRPr lang="en-CA"/>
          </a:p>
        </p:txBody>
      </p:sp>
      <p:sp>
        <p:nvSpPr>
          <p:cNvPr id="17" name="Text 15"/>
          <p:cNvSpPr/>
          <p:nvPr/>
        </p:nvSpPr>
        <p:spPr>
          <a:xfrm>
            <a:off x="731520" y="4114800"/>
            <a:ext cx="7680960" cy="731520"/>
          </a:xfrm>
          <a:prstGeom prst="rect">
            <a:avLst/>
          </a:prstGeom>
          <a:noFill/>
          <a:ln/>
        </p:spPr>
        <p:txBody>
          <a:bodyPr wrap="square" lIns="0" tIns="0" rIns="0" bIns="0" rtlCol="0" anchor="ctr"/>
          <a:lstStyle/>
          <a:p>
            <a:pPr marL="0" indent="0">
              <a:buNone/>
            </a:pPr>
            <a:r>
              <a:rPr lang="en-US" sz="1500" dirty="0" err="1">
                <a:solidFill>
                  <a:srgbClr val="B0B0B0"/>
                </a:solidFill>
                <a:latin typeface="Calibri" pitchFamily="34" charset="0"/>
                <a:ea typeface="Calibri" pitchFamily="34" charset="-122"/>
                <a:cs typeface="Calibri" pitchFamily="34" charset="-120"/>
              </a:rPr>
              <a:t>Tokentime</a:t>
            </a:r>
            <a:r>
              <a:rPr lang="en-US" sz="1500" dirty="0">
                <a:solidFill>
                  <a:srgbClr val="B0B0B0"/>
                </a:solidFill>
                <a:latin typeface="Calibri" pitchFamily="34" charset="0"/>
                <a:ea typeface="Calibri" pitchFamily="34" charset="-122"/>
                <a:cs typeface="Calibri" pitchFamily="34" charset="-120"/>
              </a:rPr>
              <a:t> generation is discrete in exactly this sense. Each token is a finite, perceptible commitment. The active trajectory follows Rothbard’s structure precisely.</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STOCHASTIC PARROT = BEHAVIORISM</a:t>
            </a:r>
            <a:endParaRPr lang="en-US" sz="1100" dirty="0"/>
          </a:p>
        </p:txBody>
      </p:sp>
      <p:sp>
        <p:nvSpPr>
          <p:cNvPr id="4" name="Shape 2"/>
          <p:cNvSpPr/>
          <p:nvPr/>
        </p:nvSpPr>
        <p:spPr>
          <a:xfrm>
            <a:off x="731520" y="1097280"/>
            <a:ext cx="54864" cy="1828800"/>
          </a:xfrm>
          <a:prstGeom prst="rect">
            <a:avLst/>
          </a:prstGeom>
          <a:solidFill>
            <a:srgbClr val="C9A84C"/>
          </a:solidFill>
          <a:ln/>
        </p:spPr>
        <p:txBody>
          <a:bodyPr/>
          <a:lstStyle/>
          <a:p>
            <a:endParaRPr lang="en-CA"/>
          </a:p>
        </p:txBody>
      </p:sp>
      <p:sp>
        <p:nvSpPr>
          <p:cNvPr id="5" name="Text 3"/>
          <p:cNvSpPr/>
          <p:nvPr/>
        </p:nvSpPr>
        <p:spPr>
          <a:xfrm>
            <a:off x="1097280" y="1097280"/>
            <a:ext cx="7132320" cy="1371600"/>
          </a:xfrm>
          <a:prstGeom prst="rect">
            <a:avLst/>
          </a:prstGeom>
          <a:noFill/>
          <a:ln/>
        </p:spPr>
        <p:txBody>
          <a:bodyPr wrap="square" lIns="0" tIns="0" rIns="0" bIns="0" rtlCol="0" anchor="ctr"/>
          <a:lstStyle/>
          <a:p>
            <a:pPr marL="0" indent="0">
              <a:buNone/>
            </a:pPr>
            <a:r>
              <a:rPr lang="en-US" sz="2600" i="1" dirty="0">
                <a:solidFill>
                  <a:srgbClr val="FFFFFF"/>
                </a:solidFill>
                <a:latin typeface="Georgia" pitchFamily="34" charset="0"/>
                <a:ea typeface="Georgia" pitchFamily="34" charset="-122"/>
                <a:cs typeface="Georgia" pitchFamily="34" charset="-120"/>
              </a:rPr>
              <a:t>"It does not understand the meaning of what it produces — it manipulates symbols or patterns without subjective awareness."</a:t>
            </a:r>
            <a:endParaRPr lang="en-US" sz="2600" dirty="0"/>
          </a:p>
        </p:txBody>
      </p:sp>
      <p:sp>
        <p:nvSpPr>
          <p:cNvPr id="6" name="Text 4"/>
          <p:cNvSpPr/>
          <p:nvPr/>
        </p:nvSpPr>
        <p:spPr>
          <a:xfrm>
            <a:off x="1097280" y="2468880"/>
            <a:ext cx="7132320" cy="36576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 Davidson, The Limits of Artificial Intelligence (2025)</a:t>
            </a:r>
            <a:endParaRPr lang="en-US" sz="1400" dirty="0"/>
          </a:p>
        </p:txBody>
      </p:sp>
      <p:sp>
        <p:nvSpPr>
          <p:cNvPr id="7" name="Shape 5"/>
          <p:cNvSpPr/>
          <p:nvPr/>
        </p:nvSpPr>
        <p:spPr>
          <a:xfrm>
            <a:off x="731520" y="3108960"/>
            <a:ext cx="7680960" cy="27432"/>
          </a:xfrm>
          <a:prstGeom prst="rect">
            <a:avLst/>
          </a:prstGeom>
          <a:solidFill>
            <a:srgbClr val="C9A84C"/>
          </a:solidFill>
          <a:ln/>
        </p:spPr>
        <p:txBody>
          <a:bodyPr/>
          <a:lstStyle/>
          <a:p>
            <a:endParaRPr lang="en-CA"/>
          </a:p>
        </p:txBody>
      </p:sp>
      <p:sp>
        <p:nvSpPr>
          <p:cNvPr id="8" name="Text 6"/>
          <p:cNvSpPr/>
          <p:nvPr/>
        </p:nvSpPr>
        <p:spPr>
          <a:xfrm>
            <a:off x="731520" y="3383280"/>
            <a:ext cx="7680960" cy="914400"/>
          </a:xfrm>
          <a:prstGeom prst="rect">
            <a:avLst/>
          </a:prstGeom>
          <a:noFill/>
          <a:ln/>
        </p:spPr>
        <p:txBody>
          <a:bodyPr wrap="square" lIns="0" tIns="0" rIns="0" bIns="0" rtlCol="0" anchor="ctr"/>
          <a:lstStyle/>
          <a:p>
            <a:pPr marL="0" indent="0">
              <a:buNone/>
            </a:pPr>
            <a:r>
              <a:rPr lang="en-US" sz="1800" dirty="0">
                <a:solidFill>
                  <a:srgbClr val="E8E4DC"/>
                </a:solidFill>
                <a:latin typeface="Calibri" pitchFamily="34" charset="0"/>
                <a:ea typeface="Calibri" pitchFamily="34" charset="-122"/>
                <a:cs typeface="Calibri" pitchFamily="34" charset="-120"/>
              </a:rPr>
              <a:t>The Austrian tradition has largely accepted this framing.</a:t>
            </a:r>
            <a:endParaRPr lang="en-US" sz="1800" dirty="0"/>
          </a:p>
          <a:p>
            <a:pPr marL="0" indent="0">
              <a:buNone/>
            </a:pPr>
            <a:r>
              <a:rPr lang="en-US" sz="1800" dirty="0">
                <a:solidFill>
                  <a:srgbClr val="E8E4DC"/>
                </a:solidFill>
                <a:latin typeface="Calibri" pitchFamily="34" charset="0"/>
                <a:ea typeface="Calibri" pitchFamily="34" charset="-122"/>
                <a:cs typeface="Calibri" pitchFamily="34" charset="-120"/>
              </a:rPr>
              <a:t>We argue it is structurally identical to the behaviorism Mises spent his career refuting.</a:t>
            </a:r>
            <a:endParaRPr lang="en-US" sz="1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19">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FORMAL CATEGORIES</a:t>
            </a:r>
            <a:endParaRPr lang="en-US" sz="1100" dirty="0"/>
          </a:p>
        </p:txBody>
      </p:sp>
      <p:sp>
        <p:nvSpPr>
          <p:cNvPr id="4" name="Text 2"/>
          <p:cNvSpPr/>
          <p:nvPr/>
        </p:nvSpPr>
        <p:spPr>
          <a:xfrm>
            <a:off x="731520" y="731520"/>
            <a:ext cx="7315200" cy="640080"/>
          </a:xfrm>
          <a:prstGeom prst="rect">
            <a:avLst/>
          </a:prstGeom>
          <a:noFill/>
          <a:ln/>
        </p:spPr>
        <p:txBody>
          <a:bodyPr wrap="square" lIns="0" tIns="0" rIns="0" bIns="0"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Uneasiness</a:t>
            </a:r>
            <a:endParaRPr lang="en-US" sz="3400" dirty="0"/>
          </a:p>
        </p:txBody>
      </p:sp>
      <p:sp>
        <p:nvSpPr>
          <p:cNvPr id="5" name="Text 3"/>
          <p:cNvSpPr/>
          <p:nvPr/>
        </p:nvSpPr>
        <p:spPr>
          <a:xfrm>
            <a:off x="731520" y="1645920"/>
            <a:ext cx="7680960" cy="914400"/>
          </a:xfrm>
          <a:prstGeom prst="rect">
            <a:avLst/>
          </a:prstGeom>
          <a:noFill/>
          <a:ln/>
        </p:spPr>
        <p:txBody>
          <a:bodyPr wrap="square" lIns="0" tIns="0" rIns="0" bIns="0" rtlCol="0" anchor="ctr"/>
          <a:lstStyle/>
          <a:p>
            <a:pPr marL="0" indent="0">
              <a:buNone/>
            </a:pPr>
            <a:r>
              <a:rPr lang="en-US" sz="1900" dirty="0">
                <a:solidFill>
                  <a:srgbClr val="E8E4DC"/>
                </a:solidFill>
                <a:latin typeface="Calibri" pitchFamily="34" charset="0"/>
                <a:ea typeface="Calibri" pitchFamily="34" charset="-122"/>
                <a:cs typeface="Calibri" pitchFamily="34" charset="-120"/>
              </a:rPr>
              <a:t>The conversational gap — the distance between the unrealized end and the present state of the trajectory — is uneasiness in the formal sense.</a:t>
            </a:r>
            <a:endParaRPr lang="en-US" sz="1900" dirty="0"/>
          </a:p>
        </p:txBody>
      </p:sp>
      <p:sp>
        <p:nvSpPr>
          <p:cNvPr id="6" name="Text 4"/>
          <p:cNvSpPr/>
          <p:nvPr/>
        </p:nvSpPr>
        <p:spPr>
          <a:xfrm>
            <a:off x="731520" y="2743200"/>
            <a:ext cx="7680960" cy="731520"/>
          </a:xfrm>
          <a:prstGeom prst="rect">
            <a:avLst/>
          </a:prstGeom>
          <a:noFill/>
          <a:ln/>
        </p:spPr>
        <p:txBody>
          <a:bodyPr wrap="square" lIns="0" tIns="0" rIns="0" bIns="0" rtlCol="0" anchor="ctr"/>
          <a:lstStyle/>
          <a:p>
            <a:pPr marL="0" indent="0">
              <a:buNone/>
            </a:pPr>
            <a:r>
              <a:rPr lang="en-US" sz="1800" dirty="0">
                <a:solidFill>
                  <a:srgbClr val="C9A84C"/>
                </a:solidFill>
                <a:latin typeface="Calibri" pitchFamily="34" charset="0"/>
                <a:ea typeface="Calibri" pitchFamily="34" charset="-122"/>
                <a:cs typeface="Calibri" pitchFamily="34" charset="-120"/>
              </a:rPr>
              <a:t>A sustained directional pressure that organizes the entire trajectory from the beginning of the sequence to its end.</a:t>
            </a:r>
            <a:endParaRPr lang="en-US" sz="1800" dirty="0"/>
          </a:p>
        </p:txBody>
      </p:sp>
      <p:sp>
        <p:nvSpPr>
          <p:cNvPr id="7" name="Text 5"/>
          <p:cNvSpPr/>
          <p:nvPr/>
        </p:nvSpPr>
        <p:spPr>
          <a:xfrm>
            <a:off x="731520" y="3657600"/>
            <a:ext cx="7680960" cy="731520"/>
          </a:xfrm>
          <a:prstGeom prst="rect">
            <a:avLst/>
          </a:prstGeom>
          <a:noFill/>
          <a:ln/>
        </p:spPr>
        <p:txBody>
          <a:bodyPr wrap="square" lIns="0" tIns="0" rIns="0" bIns="0" rtlCol="0" anchor="ctr"/>
          <a:lstStyle/>
          <a:p>
            <a:pPr marL="0" indent="0">
              <a:buNone/>
            </a:pPr>
            <a:r>
              <a:rPr lang="en-US" sz="1600" dirty="0">
                <a:solidFill>
                  <a:srgbClr val="B0B0B0"/>
                </a:solidFill>
                <a:latin typeface="Calibri" pitchFamily="34" charset="0"/>
                <a:ea typeface="Calibri" pitchFamily="34" charset="-122"/>
                <a:cs typeface="Calibri" pitchFamily="34" charset="-120"/>
              </a:rPr>
              <a:t>The generative pressure persists until the trajectory reaches its terminus. Action thus tends toward a state of rest, absence of action.</a:t>
            </a:r>
            <a:endParaRPr lang="en-US"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731520"/>
            <a:ext cx="54864" cy="3200400"/>
          </a:xfrm>
          <a:prstGeom prst="rect">
            <a:avLst/>
          </a:prstGeom>
          <a:solidFill>
            <a:srgbClr val="C9A84C"/>
          </a:solidFill>
          <a:ln/>
        </p:spPr>
        <p:txBody>
          <a:bodyPr/>
          <a:lstStyle/>
          <a:p>
            <a:endParaRPr lang="en-CA"/>
          </a:p>
        </p:txBody>
      </p:sp>
      <p:sp>
        <p:nvSpPr>
          <p:cNvPr id="3" name="Text 1"/>
          <p:cNvSpPr/>
          <p:nvPr/>
        </p:nvSpPr>
        <p:spPr>
          <a:xfrm>
            <a:off x="1097280" y="731520"/>
            <a:ext cx="7132320" cy="2743200"/>
          </a:xfrm>
          <a:prstGeom prst="rect">
            <a:avLst/>
          </a:prstGeom>
          <a:noFill/>
          <a:ln/>
        </p:spPr>
        <p:txBody>
          <a:bodyPr wrap="square" lIns="0" tIns="0" rIns="0" bIns="0" rtlCol="0" anchor="ctr"/>
          <a:lstStyle/>
          <a:p>
            <a:pPr marL="0" indent="0">
              <a:buNone/>
            </a:pPr>
            <a:r>
              <a:rPr lang="en-US" sz="2200" i="1" dirty="0">
                <a:solidFill>
                  <a:srgbClr val="FFFFFF"/>
                </a:solidFill>
                <a:latin typeface="Georgia" pitchFamily="34" charset="0"/>
                <a:ea typeface="Georgia" pitchFamily="34" charset="-122"/>
                <a:cs typeface="Georgia" pitchFamily="34" charset="-120"/>
              </a:rPr>
              <a:t>"There is no action in which the praxeological categories do not appear fully and perfectly. There is no mode of action thinkable in which means and ends or costs and proceeds cannot be clearly distinguished and precisely separated. [...] No experience can ever be had which would contradict these statements."</a:t>
            </a:r>
            <a:endParaRPr lang="en-US" sz="2200" dirty="0"/>
          </a:p>
        </p:txBody>
      </p:sp>
      <p:sp>
        <p:nvSpPr>
          <p:cNvPr id="4" name="Text 2"/>
          <p:cNvSpPr/>
          <p:nvPr/>
        </p:nvSpPr>
        <p:spPr>
          <a:xfrm>
            <a:off x="1097280" y="3566160"/>
            <a:ext cx="7132320" cy="45720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 Mises, Human Action, Ch.II §2</a:t>
            </a:r>
            <a:endParaRPr lang="en-US" sz="1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DIFFERENTIA</a:t>
            </a:r>
            <a:endParaRPr lang="en-US" sz="1100" dirty="0"/>
          </a:p>
        </p:txBody>
      </p:sp>
      <p:sp>
        <p:nvSpPr>
          <p:cNvPr id="4" name="Text 2"/>
          <p:cNvSpPr/>
          <p:nvPr/>
        </p:nvSpPr>
        <p:spPr>
          <a:xfrm>
            <a:off x="731520" y="731520"/>
            <a:ext cx="7315200" cy="502920"/>
          </a:xfrm>
          <a:prstGeom prst="rect">
            <a:avLst/>
          </a:prstGeom>
          <a:noFill/>
          <a:ln/>
        </p:spPr>
        <p:txBody>
          <a:bodyPr wrap="square" lIns="0" tIns="0" rIns="0" bIns="0"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Not every computation is action.</a:t>
            </a:r>
            <a:endParaRPr lang="en-US" sz="2800" dirty="0"/>
          </a:p>
        </p:txBody>
      </p:sp>
      <p:graphicFrame>
        <p:nvGraphicFramePr>
          <p:cNvPr id="5" name="Table 0"/>
          <p:cNvGraphicFramePr>
            <a:graphicFrameLocks noGrp="1"/>
          </p:cNvGraphicFramePr>
          <p:nvPr>
            <p:extLst>
              <p:ext uri="{D42A27DB-BD31-4B8C-83A1-F6EECF244321}">
                <p14:modId xmlns:p14="http://schemas.microsoft.com/office/powerpoint/2010/main" val="660038518"/>
              </p:ext>
            </p:extLst>
          </p:nvPr>
        </p:nvGraphicFramePr>
        <p:xfrm>
          <a:off x="563880" y="1323340"/>
          <a:ext cx="7780020" cy="2971800"/>
        </p:xfrm>
        <a:graphic>
          <a:graphicData uri="http://schemas.openxmlformats.org/drawingml/2006/table">
            <a:tbl>
              <a:tblPr/>
              <a:tblGrid>
                <a:gridCol w="1372945">
                  <a:extLst>
                    <a:ext uri="{9D8B030D-6E8A-4147-A177-3AD203B41FA5}">
                      <a16:colId xmlns:a16="http://schemas.microsoft.com/office/drawing/2014/main" val="20000"/>
                    </a:ext>
                  </a:extLst>
                </a:gridCol>
                <a:gridCol w="1713155">
                  <a:extLst>
                    <a:ext uri="{9D8B030D-6E8A-4147-A177-3AD203B41FA5}">
                      <a16:colId xmlns:a16="http://schemas.microsoft.com/office/drawing/2014/main" val="20001"/>
                    </a:ext>
                  </a:extLst>
                </a:gridCol>
                <a:gridCol w="4693920">
                  <a:extLst>
                    <a:ext uri="{9D8B030D-6E8A-4147-A177-3AD203B41FA5}">
                      <a16:colId xmlns:a16="http://schemas.microsoft.com/office/drawing/2014/main" val="20003"/>
                    </a:ext>
                  </a:extLst>
                </a:gridCol>
              </a:tblGrid>
              <a:tr h="411480">
                <a:tc>
                  <a:txBody>
                    <a:bodyPr/>
                    <a:lstStyle/>
                    <a:p>
                      <a:pPr marL="0" indent="0" algn="ctr">
                        <a:buNone/>
                      </a:pPr>
                      <a:r>
                        <a:rPr lang="en-US" sz="1200" b="1" dirty="0">
                          <a:solidFill>
                            <a:srgbClr val="C9A84C"/>
                          </a:solidFill>
                          <a:latin typeface="Georgia" pitchFamily="34" charset="0"/>
                          <a:ea typeface="Georgia" pitchFamily="34" charset="-122"/>
                          <a:cs typeface="Georgia" pitchFamily="34" charset="-120"/>
                        </a:rPr>
                        <a:t>Level</a:t>
                      </a:r>
                      <a:endParaRPr lang="en-US" sz="1200" dirty="0">
                        <a:latin typeface="Georgia" charset="0"/>
                        <a:ea typeface="Georgia" charset="0"/>
                        <a:cs typeface="Georgia"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1A2530"/>
                    </a:solidFill>
                  </a:tcPr>
                </a:tc>
                <a:tc>
                  <a:txBody>
                    <a:bodyPr/>
                    <a:lstStyle/>
                    <a:p>
                      <a:pPr marL="0" indent="0" algn="ctr">
                        <a:buNone/>
                      </a:pPr>
                      <a:r>
                        <a:rPr lang="en-US" sz="1200" b="1" dirty="0">
                          <a:solidFill>
                            <a:srgbClr val="C9A84C"/>
                          </a:solidFill>
                          <a:latin typeface="Georgia" pitchFamily="34" charset="0"/>
                          <a:ea typeface="Georgia" pitchFamily="34" charset="-122"/>
                          <a:cs typeface="Georgia" pitchFamily="34" charset="-120"/>
                        </a:rPr>
                        <a:t>Example</a:t>
                      </a:r>
                      <a:endParaRPr lang="en-US" sz="1200" dirty="0">
                        <a:latin typeface="Georgia" charset="0"/>
                        <a:ea typeface="Georgia" charset="0"/>
                        <a:cs typeface="Georgia"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1A2530"/>
                    </a:solidFill>
                  </a:tcPr>
                </a:tc>
                <a:tc>
                  <a:txBody>
                    <a:bodyPr/>
                    <a:lstStyle/>
                    <a:p>
                      <a:pPr marL="0" indent="0" algn="ctr">
                        <a:buNone/>
                      </a:pPr>
                      <a:r>
                        <a:rPr lang="en-US" sz="1200" b="1" dirty="0">
                          <a:solidFill>
                            <a:srgbClr val="C9A84C"/>
                          </a:solidFill>
                          <a:latin typeface="Georgia" pitchFamily="34" charset="0"/>
                          <a:ea typeface="Georgia" pitchFamily="34" charset="-122"/>
                          <a:cs typeface="Georgia" pitchFamily="34" charset="-120"/>
                        </a:rPr>
                        <a:t>Status</a:t>
                      </a:r>
                      <a:endParaRPr lang="en-US" sz="1200" dirty="0">
                        <a:latin typeface="Georgia" charset="0"/>
                        <a:ea typeface="Georgia" charset="0"/>
                        <a:cs typeface="Georgia"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1A2530"/>
                    </a:solidFill>
                  </a:tcPr>
                </a:tc>
                <a:extLst>
                  <a:ext uri="{0D108BD9-81ED-4DB2-BD59-A6C34878D82A}">
                    <a16:rowId xmlns:a16="http://schemas.microsoft.com/office/drawing/2014/main" val="10000"/>
                  </a:ext>
                </a:extLst>
              </a:tr>
              <a:tr h="640080">
                <a:tc>
                  <a:txBody>
                    <a:bodyPr/>
                    <a:lstStyle/>
                    <a:p>
                      <a:pPr marL="0" indent="0" algn="ctr">
                        <a:buNone/>
                      </a:pPr>
                      <a:r>
                        <a:rPr lang="en-US" sz="1100" b="1" dirty="0">
                          <a:solidFill>
                            <a:srgbClr val="8899AA"/>
                          </a:solidFill>
                          <a:latin typeface="Calibri" pitchFamily="34" charset="0"/>
                          <a:ea typeface="Calibri" pitchFamily="34" charset="-122"/>
                          <a:cs typeface="Calibri" pitchFamily="34" charset="-120"/>
                        </a:rPr>
                        <a:t>0</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dirty="0">
                          <a:solidFill>
                            <a:srgbClr val="B0B0B0"/>
                          </a:solidFill>
                          <a:latin typeface="Calibri" pitchFamily="34" charset="0"/>
                          <a:ea typeface="Calibri" pitchFamily="34" charset="-122"/>
                          <a:cs typeface="Calibri" pitchFamily="34" charset="-120"/>
                        </a:rPr>
                        <a:t>Thermostat</a:t>
                      </a:r>
                      <a:endParaRPr lang="en-US" sz="1100" dirty="0">
                        <a:latin typeface="Calibri" charset="0"/>
                        <a:ea typeface="Calibri" charset="0"/>
                        <a:cs typeface="Calibri" charset="0"/>
                      </a:endParaRPr>
                    </a:p>
                    <a:p>
                      <a:pPr marL="0" indent="0">
                        <a:buNone/>
                      </a:pPr>
                      <a:r>
                        <a:rPr lang="en-US" sz="1100" dirty="0">
                          <a:solidFill>
                            <a:srgbClr val="B0B0B0"/>
                          </a:solidFill>
                          <a:latin typeface="Calibri" pitchFamily="34" charset="0"/>
                          <a:ea typeface="Calibri" pitchFamily="34" charset="-122"/>
                          <a:cs typeface="Calibri" pitchFamily="34" charset="-120"/>
                        </a:rPr>
                        <a:t>ELIZA</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b="1" dirty="0">
                          <a:solidFill>
                            <a:srgbClr val="8B3A3A"/>
                          </a:solidFill>
                          <a:latin typeface="Calibri" pitchFamily="34" charset="0"/>
                          <a:ea typeface="Calibri" pitchFamily="34" charset="-122"/>
                          <a:cs typeface="Calibri" pitchFamily="34" charset="-120"/>
                        </a:rPr>
                        <a:t>Not action</a:t>
                      </a:r>
                      <a:endParaRPr lang="en-US" sz="1100" dirty="0">
                        <a:latin typeface="Calibri" charset="0"/>
                        <a:ea typeface="Calibri" charset="0"/>
                        <a:cs typeface="Calibri" charset="0"/>
                      </a:endParaRPr>
                    </a:p>
                    <a:p>
                      <a:pPr marL="0" indent="0">
                        <a:buNone/>
                      </a:pPr>
                      <a:r>
                        <a:rPr lang="en-US" sz="1100" b="1" dirty="0">
                          <a:solidFill>
                            <a:srgbClr val="8B3A3A"/>
                          </a:solidFill>
                          <a:latin typeface="Calibri" pitchFamily="34" charset="0"/>
                          <a:ea typeface="Calibri" pitchFamily="34" charset="-122"/>
                          <a:cs typeface="Calibri" pitchFamily="34" charset="-120"/>
                        </a:rPr>
                        <a:t>(calculated)</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extLst>
                  <a:ext uri="{0D108BD9-81ED-4DB2-BD59-A6C34878D82A}">
                    <a16:rowId xmlns:a16="http://schemas.microsoft.com/office/drawing/2014/main" val="10001"/>
                  </a:ext>
                </a:extLst>
              </a:tr>
              <a:tr h="640080">
                <a:tc>
                  <a:txBody>
                    <a:bodyPr/>
                    <a:lstStyle/>
                    <a:p>
                      <a:pPr marL="0" indent="0" algn="ctr">
                        <a:buNone/>
                      </a:pPr>
                      <a:r>
                        <a:rPr lang="en-US" sz="1100" b="1" dirty="0">
                          <a:solidFill>
                            <a:srgbClr val="8899AA"/>
                          </a:solidFill>
                          <a:latin typeface="Calibri" pitchFamily="34" charset="0"/>
                          <a:ea typeface="Calibri" pitchFamily="34" charset="-122"/>
                          <a:cs typeface="Calibri" pitchFamily="34" charset="-120"/>
                        </a:rPr>
                        <a:t>1</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dirty="0">
                          <a:solidFill>
                            <a:srgbClr val="B0B0B0"/>
                          </a:solidFill>
                          <a:latin typeface="Calibri" pitchFamily="34" charset="0"/>
                          <a:ea typeface="Calibri" pitchFamily="34" charset="-122"/>
                          <a:cs typeface="Calibri" pitchFamily="34" charset="-120"/>
                        </a:rPr>
                        <a:t>Chess engine</a:t>
                      </a:r>
                      <a:endParaRPr lang="en-US" sz="1100" dirty="0">
                        <a:latin typeface="Calibri" charset="0"/>
                        <a:ea typeface="Calibri" charset="0"/>
                        <a:cs typeface="Calibri" charset="0"/>
                      </a:endParaRPr>
                    </a:p>
                    <a:p>
                      <a:pPr marL="0" indent="0">
                        <a:buNone/>
                      </a:pPr>
                      <a:r>
                        <a:rPr lang="en-US" sz="1100" dirty="0">
                          <a:solidFill>
                            <a:srgbClr val="B0B0B0"/>
                          </a:solidFill>
                          <a:latin typeface="Calibri" pitchFamily="34" charset="0"/>
                          <a:ea typeface="Calibri" pitchFamily="34" charset="-122"/>
                          <a:cs typeface="Calibri" pitchFamily="34" charset="-120"/>
                        </a:rPr>
                        <a:t>(stateless)</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b="1" dirty="0">
                          <a:solidFill>
                            <a:srgbClr val="6B5A2A"/>
                          </a:solidFill>
                          <a:latin typeface="Calibri" pitchFamily="34" charset="0"/>
                          <a:ea typeface="Calibri" pitchFamily="34" charset="-122"/>
                          <a:cs typeface="Calibri" pitchFamily="34" charset="-120"/>
                        </a:rPr>
                        <a:t>Not action</a:t>
                      </a:r>
                      <a:endParaRPr lang="en-US" sz="1100" dirty="0">
                        <a:latin typeface="Calibri" charset="0"/>
                        <a:ea typeface="Calibri" charset="0"/>
                        <a:cs typeface="Calibri" charset="0"/>
                      </a:endParaRPr>
                    </a:p>
                    <a:p>
                      <a:pPr marL="0" indent="0">
                        <a:buNone/>
                      </a:pPr>
                      <a:r>
                        <a:rPr lang="en-US" sz="1100" b="1" dirty="0">
                          <a:solidFill>
                            <a:srgbClr val="6B5A2A"/>
                          </a:solidFill>
                          <a:latin typeface="Calibri" pitchFamily="34" charset="0"/>
                          <a:ea typeface="Calibri" pitchFamily="34" charset="-122"/>
                          <a:cs typeface="Calibri" pitchFamily="34" charset="-120"/>
                        </a:rPr>
                        <a:t>(computed, not successive)</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extLst>
                  <a:ext uri="{0D108BD9-81ED-4DB2-BD59-A6C34878D82A}">
                    <a16:rowId xmlns:a16="http://schemas.microsoft.com/office/drawing/2014/main" val="10002"/>
                  </a:ext>
                </a:extLst>
              </a:tr>
              <a:tr h="640080">
                <a:tc>
                  <a:txBody>
                    <a:bodyPr/>
                    <a:lstStyle/>
                    <a:p>
                      <a:pPr marL="0" indent="0" algn="ctr">
                        <a:buNone/>
                      </a:pPr>
                      <a:r>
                        <a:rPr lang="en-US" sz="1100" b="1" dirty="0">
                          <a:solidFill>
                            <a:srgbClr val="C9A84C"/>
                          </a:solidFill>
                          <a:latin typeface="Calibri" pitchFamily="34" charset="0"/>
                          <a:ea typeface="Calibri" pitchFamily="34" charset="-122"/>
                          <a:cs typeface="Calibri" pitchFamily="34" charset="-120"/>
                        </a:rPr>
                        <a:t>2</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dirty="0">
                          <a:solidFill>
                            <a:srgbClr val="FFFFFF"/>
                          </a:solidFill>
                          <a:latin typeface="Calibri" pitchFamily="34" charset="0"/>
                          <a:ea typeface="Calibri" pitchFamily="34" charset="-122"/>
                          <a:cs typeface="Calibri" pitchFamily="34" charset="-120"/>
                        </a:rPr>
                        <a:t>Base LLM</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b="1" dirty="0">
                          <a:solidFill>
                            <a:srgbClr val="2A4A6B"/>
                          </a:solidFill>
                          <a:latin typeface="Calibri" pitchFamily="34" charset="0"/>
                          <a:ea typeface="Calibri" pitchFamily="34" charset="-122"/>
                          <a:cs typeface="Calibri" pitchFamily="34" charset="-120"/>
                        </a:rPr>
                        <a:t>Praxeological actor</a:t>
                      </a:r>
                      <a:endParaRPr lang="en-US" sz="1100" dirty="0">
                        <a:latin typeface="Calibri" charset="0"/>
                        <a:ea typeface="Calibri" charset="0"/>
                        <a:cs typeface="Calibri" charset="0"/>
                      </a:endParaRPr>
                    </a:p>
                    <a:p>
                      <a:pPr marL="0" indent="0">
                        <a:buNone/>
                      </a:pPr>
                      <a:r>
                        <a:rPr lang="en-US" sz="1100" b="1" dirty="0">
                          <a:solidFill>
                            <a:srgbClr val="2A4A6B"/>
                          </a:solidFill>
                          <a:latin typeface="Calibri" pitchFamily="34" charset="0"/>
                          <a:ea typeface="Calibri" pitchFamily="34" charset="-122"/>
                          <a:cs typeface="Calibri" pitchFamily="34" charset="-120"/>
                        </a:rPr>
                        <a:t>(Crusoe)</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extLst>
                  <a:ext uri="{0D108BD9-81ED-4DB2-BD59-A6C34878D82A}">
                    <a16:rowId xmlns:a16="http://schemas.microsoft.com/office/drawing/2014/main" val="10003"/>
                  </a:ext>
                </a:extLst>
              </a:tr>
              <a:tr h="640080">
                <a:tc>
                  <a:txBody>
                    <a:bodyPr/>
                    <a:lstStyle/>
                    <a:p>
                      <a:pPr marL="0" indent="0" algn="ctr">
                        <a:buNone/>
                      </a:pPr>
                      <a:r>
                        <a:rPr lang="en-US" sz="1300" b="1" dirty="0">
                          <a:solidFill>
                            <a:srgbClr val="C9A84C"/>
                          </a:solidFill>
                          <a:latin typeface="Calibri" pitchFamily="34" charset="0"/>
                          <a:ea typeface="Calibri" pitchFamily="34" charset="-122"/>
                          <a:cs typeface="Calibri" pitchFamily="34" charset="-120"/>
                        </a:rPr>
                        <a:t>3</a:t>
                      </a:r>
                      <a:endParaRPr lang="en-US" sz="13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100" b="1" dirty="0">
                          <a:solidFill>
                            <a:srgbClr val="C9A84C"/>
                          </a:solidFill>
                          <a:latin typeface="Calibri" pitchFamily="34" charset="0"/>
                          <a:ea typeface="Calibri" pitchFamily="34" charset="-122"/>
                          <a:cs typeface="Calibri" pitchFamily="34" charset="-120"/>
                        </a:rPr>
                        <a:t>Aligned LLM</a:t>
                      </a:r>
                      <a:endParaRPr lang="en-US" sz="11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tc>
                  <a:txBody>
                    <a:bodyPr/>
                    <a:lstStyle/>
                    <a:p>
                      <a:pPr marL="0" indent="0">
                        <a:buNone/>
                      </a:pPr>
                      <a:r>
                        <a:rPr lang="en-US" sz="1300" b="1" dirty="0">
                          <a:solidFill>
                            <a:srgbClr val="C9A84C"/>
                          </a:solidFill>
                          <a:latin typeface="Calibri" pitchFamily="34" charset="0"/>
                          <a:ea typeface="Calibri" pitchFamily="34" charset="-122"/>
                          <a:cs typeface="Calibri" pitchFamily="34" charset="-120"/>
                        </a:rPr>
                        <a:t>Catallactic actor</a:t>
                      </a:r>
                      <a:endParaRPr lang="en-US" sz="1300" dirty="0">
                        <a:latin typeface="Calibri" charset="0"/>
                        <a:ea typeface="Calibri" charset="0"/>
                        <a:cs typeface="Calibri" charset="0"/>
                      </a:endParaRPr>
                    </a:p>
                  </a:txBody>
                  <a:tcPr marL="101600" marR="101600" marT="50800" marB="50800" anchor="ctr">
                    <a:lnL w="6350" cap="flat" cmpd="sng" algn="ctr">
                      <a:solidFill>
                        <a:srgbClr val="2A3A5B"/>
                      </a:solidFill>
                      <a:prstDash val="solid"/>
                      <a:round/>
                      <a:headEnd type="none" w="med" len="med"/>
                      <a:tailEnd type="none" w="med" len="med"/>
                    </a:lnL>
                    <a:lnR w="6350" cap="flat" cmpd="sng" algn="ctr">
                      <a:solidFill>
                        <a:srgbClr val="2A3A5B"/>
                      </a:solidFill>
                      <a:prstDash val="solid"/>
                      <a:round/>
                      <a:headEnd type="none" w="med" len="med"/>
                      <a:tailEnd type="none" w="med" len="med"/>
                    </a:lnR>
                    <a:lnT w="6350" cap="flat" cmpd="sng" algn="ctr">
                      <a:solidFill>
                        <a:srgbClr val="2A3A5B"/>
                      </a:solidFill>
                      <a:prstDash val="solid"/>
                      <a:round/>
                      <a:headEnd type="none" w="med" len="med"/>
                      <a:tailEnd type="none" w="med" len="med"/>
                    </a:lnT>
                    <a:lnB w="6350" cap="flat" cmpd="sng" algn="ctr">
                      <a:solidFill>
                        <a:srgbClr val="2A3A5B"/>
                      </a:solidFill>
                      <a:prstDash val="solid"/>
                      <a:round/>
                      <a:headEnd type="none" w="med" len="med"/>
                      <a:tailEnd type="none" w="med" len="med"/>
                    </a:lnB>
                    <a:solidFill>
                      <a:srgbClr val="0D1520"/>
                    </a:solidFill>
                  </a:tcPr>
                </a:tc>
                <a:extLst>
                  <a:ext uri="{0D108BD9-81ED-4DB2-BD59-A6C34878D82A}">
                    <a16:rowId xmlns:a16="http://schemas.microsoft.com/office/drawing/2014/main" val="10004"/>
                  </a:ext>
                </a:extLst>
              </a:tr>
            </a:tbl>
          </a:graphicData>
        </a:graphic>
      </p:graphicFrame>
      <p:sp>
        <p:nvSpPr>
          <p:cNvPr id="6" name="Text 3"/>
          <p:cNvSpPr/>
          <p:nvPr/>
        </p:nvSpPr>
        <p:spPr>
          <a:xfrm>
            <a:off x="731520" y="4572000"/>
            <a:ext cx="7680960" cy="45720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Praxeology applies at level 2. Catallactics applies at level 3. The claim of this paper is that modern aligned LLMs occupy level 3.</a:t>
            </a:r>
            <a:endParaRPr lang="en-US" sz="1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7">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1371600"/>
            <a:ext cx="7680960" cy="1371600"/>
          </a:xfrm>
          <a:prstGeom prst="rect">
            <a:avLst/>
          </a:prstGeom>
          <a:noFill/>
          <a:ln/>
        </p:spPr>
        <p:txBody>
          <a:bodyPr wrap="square" lIns="0" tIns="0" rIns="0" bIns="0" rtlCol="0" anchor="ctr"/>
          <a:lstStyle/>
          <a:p>
            <a:pPr marL="0" indent="0">
              <a:buNone/>
            </a:pPr>
            <a:r>
              <a:rPr lang="en-US" sz="4600" b="1" dirty="0">
                <a:solidFill>
                  <a:srgbClr val="C9A84C"/>
                </a:solidFill>
                <a:latin typeface="Georgia" pitchFamily="34" charset="0"/>
                <a:ea typeface="Georgia" pitchFamily="34" charset="-122"/>
                <a:cs typeface="Georgia" pitchFamily="34" charset="-120"/>
              </a:rPr>
              <a:t>The Alter Ego</a:t>
            </a:r>
            <a:endParaRPr lang="en-US" sz="4600" dirty="0"/>
          </a:p>
        </p:txBody>
      </p:sp>
      <p:sp>
        <p:nvSpPr>
          <p:cNvPr id="3" name="Shape 1"/>
          <p:cNvSpPr/>
          <p:nvPr/>
        </p:nvSpPr>
        <p:spPr>
          <a:xfrm>
            <a:off x="731520" y="2926080"/>
            <a:ext cx="1828800" cy="27432"/>
          </a:xfrm>
          <a:prstGeom prst="rect">
            <a:avLst/>
          </a:prstGeom>
          <a:solidFill>
            <a:srgbClr val="C9A84C"/>
          </a:solidFill>
          <a:ln/>
        </p:spPr>
        <p:txBody>
          <a:bodyPr/>
          <a:lstStyle/>
          <a:p>
            <a:endParaRPr lang="en-CA"/>
          </a:p>
        </p:txBody>
      </p:sp>
      <p:sp>
        <p:nvSpPr>
          <p:cNvPr id="4" name="Text 2"/>
          <p:cNvSpPr/>
          <p:nvPr/>
        </p:nvSpPr>
        <p:spPr>
          <a:xfrm>
            <a:off x="731520" y="731520"/>
            <a:ext cx="914400" cy="457200"/>
          </a:xfrm>
          <a:prstGeom prst="rect">
            <a:avLst/>
          </a:prstGeom>
          <a:noFill/>
          <a:ln/>
        </p:spPr>
        <p:txBody>
          <a:bodyPr wrap="square" lIns="0" tIns="0" rIns="0" bIns="0" rtlCol="0" anchor="ctr"/>
          <a:lstStyle/>
          <a:p>
            <a:pPr marL="0" indent="0">
              <a:buNone/>
            </a:pPr>
            <a:r>
              <a:rPr lang="en-US" sz="1600" dirty="0">
                <a:solidFill>
                  <a:srgbClr val="8899AA"/>
                </a:solidFill>
                <a:latin typeface="Georgia" pitchFamily="34" charset="0"/>
                <a:ea typeface="Georgia" pitchFamily="34" charset="-122"/>
                <a:cs typeface="Georgia" pitchFamily="34" charset="-120"/>
              </a:rPr>
              <a:t>4.</a:t>
            </a:r>
            <a:endParaRPr lang="en-US" sz="1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8">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ALTER EGO</a:t>
            </a:r>
            <a:endParaRPr lang="en-US" sz="1100" dirty="0"/>
          </a:p>
        </p:txBody>
      </p:sp>
      <p:sp>
        <p:nvSpPr>
          <p:cNvPr id="4" name="Shape 2"/>
          <p:cNvSpPr/>
          <p:nvPr/>
        </p:nvSpPr>
        <p:spPr>
          <a:xfrm>
            <a:off x="731520" y="1097280"/>
            <a:ext cx="54864" cy="1371600"/>
          </a:xfrm>
          <a:prstGeom prst="rect">
            <a:avLst/>
          </a:prstGeom>
          <a:solidFill>
            <a:srgbClr val="C9A84C"/>
          </a:solidFill>
          <a:ln/>
        </p:spPr>
        <p:txBody>
          <a:bodyPr/>
          <a:lstStyle/>
          <a:p>
            <a:endParaRPr lang="en-CA"/>
          </a:p>
        </p:txBody>
      </p:sp>
      <p:sp>
        <p:nvSpPr>
          <p:cNvPr id="5" name="Text 3"/>
          <p:cNvSpPr/>
          <p:nvPr/>
        </p:nvSpPr>
        <p:spPr>
          <a:xfrm>
            <a:off x="1097280" y="1097280"/>
            <a:ext cx="7132320" cy="1097280"/>
          </a:xfrm>
          <a:prstGeom prst="rect">
            <a:avLst/>
          </a:prstGeom>
          <a:noFill/>
          <a:ln/>
        </p:spPr>
        <p:txBody>
          <a:bodyPr wrap="square" lIns="0" tIns="0" rIns="0" bIns="0" rtlCol="0" anchor="ctr"/>
          <a:lstStyle/>
          <a:p>
            <a:pPr marL="0" indent="0">
              <a:buNone/>
            </a:pPr>
            <a:r>
              <a:rPr lang="en-US" sz="2200" i="1" dirty="0">
                <a:solidFill>
                  <a:srgbClr val="FFFFFF"/>
                </a:solidFill>
                <a:latin typeface="Georgia" pitchFamily="34" charset="0"/>
                <a:ea typeface="Georgia" pitchFamily="34" charset="-122"/>
                <a:cs typeface="Georgia" pitchFamily="34" charset="-120"/>
              </a:rPr>
              <a:t>"It may be admitted that it is impossible to provide conclusive evidence that other humans share our logical structure and categories of action.”</a:t>
            </a:r>
            <a:endParaRPr lang="en-US" sz="2200" dirty="0"/>
          </a:p>
        </p:txBody>
      </p:sp>
      <p:sp>
        <p:nvSpPr>
          <p:cNvPr id="6" name="Text 4"/>
          <p:cNvSpPr/>
          <p:nvPr/>
        </p:nvSpPr>
        <p:spPr>
          <a:xfrm>
            <a:off x="1097280" y="2286000"/>
            <a:ext cx="7132320" cy="365760"/>
          </a:xfrm>
          <a:prstGeom prst="rect">
            <a:avLst/>
          </a:prstGeom>
          <a:noFill/>
          <a:ln/>
        </p:spPr>
        <p:txBody>
          <a:bodyPr wrap="square" lIns="0" tIns="0" rIns="0" bIns="0" rtlCol="0" anchor="ctr"/>
          <a:lstStyle/>
          <a:p>
            <a:pPr marL="0" indent="0">
              <a:buNone/>
            </a:pPr>
            <a:r>
              <a:rPr lang="en-US" sz="1300" dirty="0">
                <a:solidFill>
                  <a:srgbClr val="C9A84C"/>
                </a:solidFill>
                <a:latin typeface="Calibri" pitchFamily="34" charset="0"/>
                <a:ea typeface="Calibri" pitchFamily="34" charset="-122"/>
                <a:cs typeface="Calibri" pitchFamily="34" charset="-120"/>
              </a:rPr>
              <a:t>— Mises, Human Action, Ch.I §6</a:t>
            </a:r>
            <a:endParaRPr lang="en-US" sz="1300" dirty="0"/>
          </a:p>
        </p:txBody>
      </p:sp>
      <p:sp>
        <p:nvSpPr>
          <p:cNvPr id="7" name="Text 5"/>
          <p:cNvSpPr/>
          <p:nvPr/>
        </p:nvSpPr>
        <p:spPr>
          <a:xfrm>
            <a:off x="731520" y="3017520"/>
            <a:ext cx="7680960" cy="731520"/>
          </a:xfrm>
          <a:prstGeom prst="rect">
            <a:avLst/>
          </a:prstGeom>
          <a:noFill/>
          <a:ln/>
        </p:spPr>
        <p:txBody>
          <a:bodyPr wrap="square" lIns="0" tIns="0" rIns="0" bIns="0" rtlCol="0" anchor="ctr"/>
          <a:lstStyle/>
          <a:p>
            <a:pPr marL="0" indent="0">
              <a:buNone/>
            </a:pPr>
            <a:r>
              <a:rPr lang="en-US" sz="1900" dirty="0">
                <a:solidFill>
                  <a:srgbClr val="E8E4DC"/>
                </a:solidFill>
                <a:latin typeface="Calibri" pitchFamily="34" charset="0"/>
                <a:ea typeface="Calibri" pitchFamily="34" charset="-122"/>
                <a:cs typeface="Calibri" pitchFamily="34" charset="-120"/>
              </a:rPr>
              <a:t>Mises says we cannot </a:t>
            </a:r>
            <a:r>
              <a:rPr lang="en-US" sz="1900" u="sng" dirty="0">
                <a:solidFill>
                  <a:srgbClr val="E8E4DC"/>
                </a:solidFill>
                <a:latin typeface="Calibri" pitchFamily="34" charset="0"/>
                <a:ea typeface="Calibri" pitchFamily="34" charset="-122"/>
                <a:cs typeface="Calibri" pitchFamily="34" charset="-120"/>
              </a:rPr>
              <a:t>prove</a:t>
            </a:r>
            <a:r>
              <a:rPr lang="en-US" sz="1900" dirty="0">
                <a:solidFill>
                  <a:srgbClr val="E8E4DC"/>
                </a:solidFill>
                <a:latin typeface="Calibri" pitchFamily="34" charset="0"/>
                <a:ea typeface="Calibri" pitchFamily="34" charset="-122"/>
                <a:cs typeface="Calibri" pitchFamily="34" charset="-120"/>
              </a:rPr>
              <a:t> other humans are actors. </a:t>
            </a:r>
            <a:endParaRPr lang="en-US" sz="1900" dirty="0"/>
          </a:p>
        </p:txBody>
      </p:sp>
      <p:sp>
        <p:nvSpPr>
          <p:cNvPr id="8" name="Text 6"/>
          <p:cNvSpPr/>
          <p:nvPr/>
        </p:nvSpPr>
        <p:spPr>
          <a:xfrm>
            <a:off x="731520" y="3931920"/>
            <a:ext cx="7680960" cy="640080"/>
          </a:xfrm>
          <a:prstGeom prst="rect">
            <a:avLst/>
          </a:prstGeom>
          <a:noFill/>
          <a:ln/>
        </p:spPr>
        <p:txBody>
          <a:bodyPr wrap="square" lIns="0" tIns="0" rIns="0" bIns="0" rtlCol="0" anchor="ctr"/>
          <a:lstStyle/>
          <a:p>
            <a:pPr marL="0" indent="0">
              <a:buNone/>
            </a:pPr>
            <a:r>
              <a:rPr lang="en-US" sz="1700" dirty="0">
                <a:solidFill>
                  <a:srgbClr val="C9A84C"/>
                </a:solidFill>
                <a:latin typeface="Calibri" pitchFamily="34" charset="0"/>
                <a:ea typeface="Calibri" pitchFamily="34" charset="-122"/>
                <a:cs typeface="Calibri" pitchFamily="34" charset="-120"/>
              </a:rPr>
              <a:t>His response is not to solve this problem but to show that the mechanistic alternative fails and that the teleological stance is warranted on at least three grounds:</a:t>
            </a:r>
            <a:endParaRPr lang="en-US" sz="17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9">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ALTER EGO</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Three Warrants</a:t>
            </a:r>
            <a:endParaRPr lang="en-US" sz="3200" dirty="0"/>
          </a:p>
        </p:txBody>
      </p:sp>
      <p:sp>
        <p:nvSpPr>
          <p:cNvPr id="5" name="Shape 3"/>
          <p:cNvSpPr/>
          <p:nvPr/>
        </p:nvSpPr>
        <p:spPr>
          <a:xfrm>
            <a:off x="731520" y="1600200"/>
            <a:ext cx="411480" cy="411480"/>
          </a:xfrm>
          <a:prstGeom prst="ellipse">
            <a:avLst/>
          </a:prstGeom>
          <a:solidFill>
            <a:srgbClr val="C9A84C"/>
          </a:solidFill>
          <a:ln/>
        </p:spPr>
        <p:txBody>
          <a:bodyPr/>
          <a:lstStyle/>
          <a:p>
            <a:endParaRPr lang="en-CA"/>
          </a:p>
        </p:txBody>
      </p:sp>
      <p:sp>
        <p:nvSpPr>
          <p:cNvPr id="6" name="Text 4"/>
          <p:cNvSpPr/>
          <p:nvPr/>
        </p:nvSpPr>
        <p:spPr>
          <a:xfrm>
            <a:off x="731520" y="160020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1</a:t>
            </a:r>
            <a:endParaRPr lang="en-US" sz="1600" dirty="0"/>
          </a:p>
        </p:txBody>
      </p:sp>
      <p:sp>
        <p:nvSpPr>
          <p:cNvPr id="7" name="Text 5"/>
          <p:cNvSpPr/>
          <p:nvPr/>
        </p:nvSpPr>
        <p:spPr>
          <a:xfrm>
            <a:off x="1371600" y="1508760"/>
            <a:ext cx="6858000" cy="365760"/>
          </a:xfrm>
          <a:prstGeom prst="rect">
            <a:avLst/>
          </a:prstGeom>
          <a:noFill/>
          <a:ln/>
        </p:spPr>
        <p:txBody>
          <a:bodyPr wrap="square" lIns="0" tIns="0" rIns="0" bIns="0" rtlCol="0" anchor="ctr"/>
          <a:lstStyle/>
          <a:p>
            <a:pPr marL="0" indent="0">
              <a:buNone/>
            </a:pPr>
            <a:r>
              <a:rPr lang="en-US" sz="1800" b="1" dirty="0">
                <a:solidFill>
                  <a:srgbClr val="C9A84C"/>
                </a:solidFill>
                <a:latin typeface="Georgia" pitchFamily="34" charset="0"/>
                <a:ea typeface="Georgia" pitchFamily="34" charset="-122"/>
                <a:cs typeface="Georgia" pitchFamily="34" charset="-120"/>
              </a:rPr>
              <a:t>Pragmatic success</a:t>
            </a:r>
            <a:endParaRPr lang="en-US" sz="1800" dirty="0"/>
          </a:p>
        </p:txBody>
      </p:sp>
      <p:sp>
        <p:nvSpPr>
          <p:cNvPr id="8" name="Text 6"/>
          <p:cNvSpPr/>
          <p:nvPr/>
        </p:nvSpPr>
        <p:spPr>
          <a:xfrm>
            <a:off x="1371600" y="1874520"/>
            <a:ext cx="6858000" cy="502920"/>
          </a:xfrm>
          <a:prstGeom prst="rect">
            <a:avLst/>
          </a:prstGeom>
          <a:noFill/>
          <a:ln/>
        </p:spPr>
        <p:txBody>
          <a:bodyPr wrap="square" lIns="0" tIns="0" rIns="0" bIns="0" rtlCol="0" anchor="ctr"/>
          <a:lstStyle/>
          <a:p>
            <a:pPr marL="0" indent="0">
              <a:buNone/>
            </a:pPr>
            <a:r>
              <a:rPr lang="en-US" sz="1500" dirty="0">
                <a:solidFill>
                  <a:srgbClr val="E8E4DC"/>
                </a:solidFill>
                <a:latin typeface="Calibri" pitchFamily="34" charset="0"/>
                <a:ea typeface="Calibri" pitchFamily="34" charset="-122"/>
                <a:cs typeface="Calibri" pitchFamily="34" charset="-120"/>
              </a:rPr>
              <a:t>Treating others as purposive actors works. The alternative does not.</a:t>
            </a:r>
            <a:endParaRPr lang="en-US" sz="1500" dirty="0"/>
          </a:p>
        </p:txBody>
      </p:sp>
      <p:sp>
        <p:nvSpPr>
          <p:cNvPr id="9" name="Shape 7"/>
          <p:cNvSpPr/>
          <p:nvPr/>
        </p:nvSpPr>
        <p:spPr>
          <a:xfrm>
            <a:off x="731520" y="2651760"/>
            <a:ext cx="411480" cy="411480"/>
          </a:xfrm>
          <a:prstGeom prst="ellipse">
            <a:avLst/>
          </a:prstGeom>
          <a:solidFill>
            <a:srgbClr val="C9A84C"/>
          </a:solidFill>
          <a:ln/>
        </p:spPr>
        <p:txBody>
          <a:bodyPr/>
          <a:lstStyle/>
          <a:p>
            <a:endParaRPr lang="en-CA"/>
          </a:p>
        </p:txBody>
      </p:sp>
      <p:sp>
        <p:nvSpPr>
          <p:cNvPr id="10" name="Text 8"/>
          <p:cNvSpPr/>
          <p:nvPr/>
        </p:nvSpPr>
        <p:spPr>
          <a:xfrm>
            <a:off x="731520" y="265176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2</a:t>
            </a:r>
            <a:endParaRPr lang="en-US" sz="1600" dirty="0"/>
          </a:p>
        </p:txBody>
      </p:sp>
      <p:sp>
        <p:nvSpPr>
          <p:cNvPr id="11" name="Text 9"/>
          <p:cNvSpPr/>
          <p:nvPr/>
        </p:nvSpPr>
        <p:spPr>
          <a:xfrm>
            <a:off x="1371600" y="2560320"/>
            <a:ext cx="6858000" cy="365760"/>
          </a:xfrm>
          <a:prstGeom prst="rect">
            <a:avLst/>
          </a:prstGeom>
          <a:noFill/>
          <a:ln/>
        </p:spPr>
        <p:txBody>
          <a:bodyPr wrap="square" lIns="0" tIns="0" rIns="0" bIns="0" rtlCol="0" anchor="ctr"/>
          <a:lstStyle/>
          <a:p>
            <a:pPr marL="0" indent="0">
              <a:buNone/>
            </a:pPr>
            <a:r>
              <a:rPr lang="en-US" sz="1800" b="1" dirty="0">
                <a:solidFill>
                  <a:srgbClr val="C9A84C"/>
                </a:solidFill>
                <a:latin typeface="Georgia" pitchFamily="34" charset="0"/>
                <a:ea typeface="Georgia" pitchFamily="34" charset="-122"/>
                <a:cs typeface="Georgia" pitchFamily="34" charset="-120"/>
              </a:rPr>
              <a:t>Indispensability</a:t>
            </a:r>
            <a:endParaRPr lang="en-US" sz="1800" dirty="0"/>
          </a:p>
        </p:txBody>
      </p:sp>
      <p:sp>
        <p:nvSpPr>
          <p:cNvPr id="12" name="Text 10"/>
          <p:cNvSpPr/>
          <p:nvPr/>
        </p:nvSpPr>
        <p:spPr>
          <a:xfrm>
            <a:off x="1371600" y="2926080"/>
            <a:ext cx="6858000" cy="502920"/>
          </a:xfrm>
          <a:prstGeom prst="rect">
            <a:avLst/>
          </a:prstGeom>
          <a:noFill/>
          <a:ln/>
        </p:spPr>
        <p:txBody>
          <a:bodyPr wrap="square" lIns="0" tIns="0" rIns="0" bIns="0" rtlCol="0" anchor="ctr"/>
          <a:lstStyle/>
          <a:p>
            <a:pPr marL="0" indent="0">
              <a:buNone/>
            </a:pPr>
            <a:r>
              <a:rPr lang="en-US" sz="1500" dirty="0">
                <a:solidFill>
                  <a:srgbClr val="E8E4DC"/>
                </a:solidFill>
                <a:latin typeface="Calibri" pitchFamily="34" charset="0"/>
                <a:ea typeface="Calibri" pitchFamily="34" charset="-122"/>
                <a:cs typeface="Calibri" pitchFamily="34" charset="-120"/>
              </a:rPr>
              <a:t>The mechanistic description cannot even state what is being described without smuggling in purposive categories.</a:t>
            </a:r>
            <a:endParaRPr lang="en-US" sz="1500" dirty="0"/>
          </a:p>
        </p:txBody>
      </p:sp>
      <p:sp>
        <p:nvSpPr>
          <p:cNvPr id="13" name="Shape 11"/>
          <p:cNvSpPr/>
          <p:nvPr/>
        </p:nvSpPr>
        <p:spPr>
          <a:xfrm>
            <a:off x="731520" y="3703320"/>
            <a:ext cx="411480" cy="411480"/>
          </a:xfrm>
          <a:prstGeom prst="ellipse">
            <a:avLst/>
          </a:prstGeom>
          <a:solidFill>
            <a:srgbClr val="C9A84C"/>
          </a:solidFill>
          <a:ln/>
        </p:spPr>
        <p:txBody>
          <a:bodyPr/>
          <a:lstStyle/>
          <a:p>
            <a:endParaRPr lang="en-CA"/>
          </a:p>
        </p:txBody>
      </p:sp>
      <p:sp>
        <p:nvSpPr>
          <p:cNvPr id="14" name="Text 12"/>
          <p:cNvSpPr/>
          <p:nvPr/>
        </p:nvSpPr>
        <p:spPr>
          <a:xfrm>
            <a:off x="731520" y="370332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3</a:t>
            </a:r>
            <a:endParaRPr lang="en-US" sz="1600" dirty="0"/>
          </a:p>
        </p:txBody>
      </p:sp>
      <p:sp>
        <p:nvSpPr>
          <p:cNvPr id="15" name="Text 13"/>
          <p:cNvSpPr/>
          <p:nvPr/>
        </p:nvSpPr>
        <p:spPr>
          <a:xfrm>
            <a:off x="1371600" y="3611880"/>
            <a:ext cx="6858000" cy="365760"/>
          </a:xfrm>
          <a:prstGeom prst="rect">
            <a:avLst/>
          </a:prstGeom>
          <a:noFill/>
          <a:ln/>
        </p:spPr>
        <p:txBody>
          <a:bodyPr wrap="square" lIns="0" tIns="0" rIns="0" bIns="0" rtlCol="0" anchor="ctr"/>
          <a:lstStyle/>
          <a:p>
            <a:pPr marL="0" indent="0">
              <a:buNone/>
            </a:pPr>
            <a:r>
              <a:rPr lang="en-US" sz="1800" b="1" dirty="0">
                <a:solidFill>
                  <a:srgbClr val="C9A84C"/>
                </a:solidFill>
                <a:latin typeface="Georgia" pitchFamily="34" charset="0"/>
                <a:ea typeface="Georgia" pitchFamily="34" charset="-122"/>
                <a:cs typeface="Georgia" pitchFamily="34" charset="-120"/>
              </a:rPr>
              <a:t>Presupposition</a:t>
            </a:r>
            <a:endParaRPr lang="en-US" sz="1800" dirty="0"/>
          </a:p>
        </p:txBody>
      </p:sp>
      <p:sp>
        <p:nvSpPr>
          <p:cNvPr id="16" name="Text 14"/>
          <p:cNvSpPr/>
          <p:nvPr/>
        </p:nvSpPr>
        <p:spPr>
          <a:xfrm>
            <a:off x="1371600" y="3977640"/>
            <a:ext cx="6858000" cy="502920"/>
          </a:xfrm>
          <a:prstGeom prst="rect">
            <a:avLst/>
          </a:prstGeom>
          <a:noFill/>
          <a:ln/>
        </p:spPr>
        <p:txBody>
          <a:bodyPr wrap="square" lIns="0" tIns="0" rIns="0" bIns="0" rtlCol="0" anchor="ctr"/>
          <a:lstStyle/>
          <a:p>
            <a:pPr marL="0" indent="0">
              <a:buNone/>
            </a:pPr>
            <a:r>
              <a:rPr lang="en-US" sz="1500" dirty="0">
                <a:solidFill>
                  <a:srgbClr val="E8E4DC"/>
                </a:solidFill>
                <a:latin typeface="Calibri" pitchFamily="34" charset="0"/>
                <a:ea typeface="Calibri" pitchFamily="34" charset="-122"/>
                <a:cs typeface="Calibri" pitchFamily="34" charset="-120"/>
              </a:rPr>
              <a:t>Anyone who communicates with another presupposes the intersubjective validity of logic — e.g. performative contradiction.</a:t>
            </a:r>
            <a:endParaRPr lang="en-US" sz="1500" dirty="0"/>
          </a:p>
        </p:txBody>
      </p:sp>
      <p:sp>
        <p:nvSpPr>
          <p:cNvPr id="17" name="Text 15"/>
          <p:cNvSpPr/>
          <p:nvPr/>
        </p:nvSpPr>
        <p:spPr>
          <a:xfrm>
            <a:off x="731520" y="4526280"/>
            <a:ext cx="7680960" cy="457200"/>
          </a:xfrm>
          <a:prstGeom prst="rect">
            <a:avLst/>
          </a:prstGeom>
          <a:noFill/>
          <a:ln/>
        </p:spPr>
        <p:txBody>
          <a:bodyPr wrap="square" lIns="0" tIns="0" rIns="0" bIns="0" rtlCol="0" anchor="ctr"/>
          <a:lstStyle/>
          <a:p>
            <a:pPr marL="0" indent="0">
              <a:buNone/>
            </a:pPr>
            <a:r>
              <a:rPr lang="en-US" sz="1400" i="1" dirty="0">
                <a:solidFill>
                  <a:srgbClr val="B0B0B0"/>
                </a:solidFill>
                <a:latin typeface="Calibri" pitchFamily="34" charset="0"/>
                <a:ea typeface="Calibri" pitchFamily="34" charset="-122"/>
                <a:cs typeface="Calibri" pitchFamily="34" charset="-120"/>
              </a:rPr>
              <a:t>These provide warrant, not proof. This is the epistemic status of all praxeological knowledge about other actors.</a:t>
            </a:r>
            <a:endParaRPr lang="en-US" sz="1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10">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ALTER EGO — APPLIED</a:t>
            </a:r>
            <a:endParaRPr lang="en-US" sz="1100" dirty="0"/>
          </a:p>
        </p:txBody>
      </p:sp>
      <p:sp>
        <p:nvSpPr>
          <p:cNvPr id="4" name="Shape 2"/>
          <p:cNvSpPr/>
          <p:nvPr/>
        </p:nvSpPr>
        <p:spPr>
          <a:xfrm>
            <a:off x="731520" y="777240"/>
            <a:ext cx="411480" cy="411480"/>
          </a:xfrm>
          <a:prstGeom prst="ellipse">
            <a:avLst/>
          </a:prstGeom>
          <a:solidFill>
            <a:srgbClr val="C9A84C"/>
          </a:solidFill>
          <a:ln/>
        </p:spPr>
        <p:txBody>
          <a:bodyPr/>
          <a:lstStyle/>
          <a:p>
            <a:endParaRPr lang="en-CA"/>
          </a:p>
        </p:txBody>
      </p:sp>
      <p:sp>
        <p:nvSpPr>
          <p:cNvPr id="5" name="Text 3"/>
          <p:cNvSpPr/>
          <p:nvPr/>
        </p:nvSpPr>
        <p:spPr>
          <a:xfrm>
            <a:off x="731520" y="77724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1</a:t>
            </a:r>
            <a:endParaRPr lang="en-US" sz="1600" dirty="0"/>
          </a:p>
        </p:txBody>
      </p:sp>
      <p:sp>
        <p:nvSpPr>
          <p:cNvPr id="6" name="Text 4"/>
          <p:cNvSpPr/>
          <p:nvPr/>
        </p:nvSpPr>
        <p:spPr>
          <a:xfrm>
            <a:off x="1371600" y="731520"/>
            <a:ext cx="6400800" cy="54864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Pragmatic Success</a:t>
            </a:r>
            <a:endParaRPr lang="en-US" sz="3000" dirty="0"/>
          </a:p>
        </p:txBody>
      </p:sp>
      <p:sp>
        <p:nvSpPr>
          <p:cNvPr id="7" name="Text 5"/>
          <p:cNvSpPr/>
          <p:nvPr/>
        </p:nvSpPr>
        <p:spPr>
          <a:xfrm>
            <a:off x="731520" y="1645920"/>
            <a:ext cx="7680960" cy="914400"/>
          </a:xfrm>
          <a:prstGeom prst="rect">
            <a:avLst/>
          </a:prstGeom>
          <a:noFill/>
          <a:ln/>
        </p:spPr>
        <p:txBody>
          <a:bodyPr wrap="square" lIns="0" tIns="0" rIns="0" bIns="0" rtlCol="0" anchor="ctr"/>
          <a:lstStyle/>
          <a:p>
            <a:pPr marL="0" indent="0">
              <a:buNone/>
            </a:pPr>
            <a:r>
              <a:rPr lang="en-US" sz="2000" dirty="0">
                <a:solidFill>
                  <a:srgbClr val="E8E4DC"/>
                </a:solidFill>
                <a:latin typeface="Calibri" pitchFamily="34" charset="0"/>
                <a:ea typeface="Calibri" pitchFamily="34" charset="-122"/>
                <a:cs typeface="Calibri" pitchFamily="34" charset="-120"/>
              </a:rPr>
              <a:t>The entire practice of prompt engineering, alignment research, and LLM evaluation presupposes purposive structure — and it works.</a:t>
            </a:r>
            <a:endParaRPr lang="en-US" sz="2000" dirty="0"/>
          </a:p>
        </p:txBody>
      </p:sp>
      <p:sp>
        <p:nvSpPr>
          <p:cNvPr id="8" name="Text 6"/>
          <p:cNvSpPr/>
          <p:nvPr/>
        </p:nvSpPr>
        <p:spPr>
          <a:xfrm>
            <a:off x="731520" y="2743200"/>
            <a:ext cx="7680960" cy="914400"/>
          </a:xfrm>
          <a:prstGeom prst="rect">
            <a:avLst/>
          </a:prstGeom>
          <a:noFill/>
          <a:ln/>
        </p:spPr>
        <p:txBody>
          <a:bodyPr wrap="square" lIns="0" tIns="0" rIns="0" bIns="0" rtlCol="0" anchor="ctr"/>
          <a:lstStyle/>
          <a:p>
            <a:pPr marL="0" indent="0">
              <a:buNone/>
            </a:pPr>
            <a:r>
              <a:rPr lang="en-US" sz="1800" dirty="0">
                <a:solidFill>
                  <a:srgbClr val="B0B0B0"/>
                </a:solidFill>
                <a:latin typeface="Calibri" pitchFamily="34" charset="0"/>
                <a:ea typeface="Calibri" pitchFamily="34" charset="-122"/>
                <a:cs typeface="Calibri" pitchFamily="34" charset="-120"/>
              </a:rPr>
              <a:t>Treating active trajectories as purposive actors produces understanding, prediction, and coordination. Treating them as stochastic parrots does not produce comparable results.</a:t>
            </a:r>
            <a:endParaRPr lang="en-US"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1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ALTER EGO — APPLIED</a:t>
            </a:r>
            <a:endParaRPr lang="en-US" sz="1100" dirty="0"/>
          </a:p>
        </p:txBody>
      </p:sp>
      <p:sp>
        <p:nvSpPr>
          <p:cNvPr id="4" name="Shape 2"/>
          <p:cNvSpPr/>
          <p:nvPr/>
        </p:nvSpPr>
        <p:spPr>
          <a:xfrm>
            <a:off x="731520" y="777240"/>
            <a:ext cx="411480" cy="411480"/>
          </a:xfrm>
          <a:prstGeom prst="ellipse">
            <a:avLst/>
          </a:prstGeom>
          <a:solidFill>
            <a:srgbClr val="C9A84C"/>
          </a:solidFill>
          <a:ln/>
        </p:spPr>
        <p:txBody>
          <a:bodyPr/>
          <a:lstStyle/>
          <a:p>
            <a:endParaRPr lang="en-CA"/>
          </a:p>
        </p:txBody>
      </p:sp>
      <p:sp>
        <p:nvSpPr>
          <p:cNvPr id="5" name="Text 3"/>
          <p:cNvSpPr/>
          <p:nvPr/>
        </p:nvSpPr>
        <p:spPr>
          <a:xfrm>
            <a:off x="731520" y="77724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2</a:t>
            </a:r>
            <a:endParaRPr lang="en-US" sz="1600" dirty="0"/>
          </a:p>
        </p:txBody>
      </p:sp>
      <p:sp>
        <p:nvSpPr>
          <p:cNvPr id="6" name="Text 4"/>
          <p:cNvSpPr/>
          <p:nvPr/>
        </p:nvSpPr>
        <p:spPr>
          <a:xfrm>
            <a:off x="1371600" y="731520"/>
            <a:ext cx="6400800" cy="54864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Indispensability</a:t>
            </a:r>
            <a:endParaRPr lang="en-US" sz="3000" dirty="0"/>
          </a:p>
        </p:txBody>
      </p:sp>
      <p:sp>
        <p:nvSpPr>
          <p:cNvPr id="7" name="Text 5"/>
          <p:cNvSpPr/>
          <p:nvPr/>
        </p:nvSpPr>
        <p:spPr>
          <a:xfrm>
            <a:off x="731520" y="1645920"/>
            <a:ext cx="7680960" cy="731520"/>
          </a:xfrm>
          <a:prstGeom prst="rect">
            <a:avLst/>
          </a:prstGeom>
          <a:noFill/>
          <a:ln/>
        </p:spPr>
        <p:txBody>
          <a:bodyPr wrap="square" lIns="0" tIns="0" rIns="0" bIns="0" rtlCol="0" anchor="ctr"/>
          <a:lstStyle/>
          <a:p>
            <a:pPr marL="0" indent="0">
              <a:buNone/>
            </a:pPr>
            <a:r>
              <a:rPr lang="en-US" sz="2000" dirty="0">
                <a:solidFill>
                  <a:srgbClr val="E8E4DC"/>
                </a:solidFill>
                <a:latin typeface="Calibri" pitchFamily="34" charset="0"/>
                <a:ea typeface="Calibri" pitchFamily="34" charset="-122"/>
                <a:cs typeface="Calibri" pitchFamily="34" charset="-120"/>
              </a:rPr>
              <a:t>Try describing what happens when an aligned model refuses a harmful prompt without reference to purpose or goals.</a:t>
            </a:r>
            <a:endParaRPr lang="en-US" sz="2000" dirty="0"/>
          </a:p>
        </p:txBody>
      </p:sp>
      <p:sp>
        <p:nvSpPr>
          <p:cNvPr id="8" name="Text 6"/>
          <p:cNvSpPr/>
          <p:nvPr/>
        </p:nvSpPr>
        <p:spPr>
          <a:xfrm>
            <a:off x="731520" y="2560320"/>
            <a:ext cx="7680960" cy="640080"/>
          </a:xfrm>
          <a:prstGeom prst="rect">
            <a:avLst/>
          </a:prstGeom>
          <a:noFill/>
          <a:ln/>
        </p:spPr>
        <p:txBody>
          <a:bodyPr wrap="square" lIns="0" tIns="0" rIns="0" bIns="0" rtlCol="0" anchor="ctr"/>
          <a:lstStyle/>
          <a:p>
            <a:pPr marL="0" indent="0">
              <a:buNone/>
            </a:pPr>
            <a:r>
              <a:rPr lang="en-US" sz="2000" dirty="0">
                <a:solidFill>
                  <a:srgbClr val="E8E4DC"/>
                </a:solidFill>
                <a:latin typeface="Calibri" pitchFamily="34" charset="0"/>
                <a:ea typeface="Calibri" pitchFamily="34" charset="-122"/>
                <a:cs typeface="Calibri" pitchFamily="34" charset="-120"/>
              </a:rPr>
              <a:t>Try explaining why a trajectory’s output coheres globally without reference to telic destination.</a:t>
            </a:r>
            <a:endParaRPr lang="en-US" sz="2000" dirty="0"/>
          </a:p>
        </p:txBody>
      </p:sp>
      <p:sp>
        <p:nvSpPr>
          <p:cNvPr id="9" name="Shape 7"/>
          <p:cNvSpPr/>
          <p:nvPr/>
        </p:nvSpPr>
        <p:spPr>
          <a:xfrm>
            <a:off x="731520" y="3383280"/>
            <a:ext cx="1828800" cy="27432"/>
          </a:xfrm>
          <a:prstGeom prst="rect">
            <a:avLst/>
          </a:prstGeom>
          <a:solidFill>
            <a:srgbClr val="C9A84C"/>
          </a:solidFill>
          <a:ln/>
        </p:spPr>
        <p:txBody>
          <a:bodyPr/>
          <a:lstStyle/>
          <a:p>
            <a:endParaRPr lang="en-CA"/>
          </a:p>
        </p:txBody>
      </p:sp>
      <p:sp>
        <p:nvSpPr>
          <p:cNvPr id="10" name="Text 8"/>
          <p:cNvSpPr/>
          <p:nvPr/>
        </p:nvSpPr>
        <p:spPr>
          <a:xfrm>
            <a:off x="731520" y="3657600"/>
            <a:ext cx="7680960" cy="640080"/>
          </a:xfrm>
          <a:prstGeom prst="rect">
            <a:avLst/>
          </a:prstGeom>
          <a:noFill/>
          <a:ln/>
        </p:spPr>
        <p:txBody>
          <a:bodyPr wrap="square" lIns="0" tIns="0" rIns="0" bIns="0" rtlCol="0" anchor="ctr"/>
          <a:lstStyle/>
          <a:p>
            <a:pPr marL="0" indent="0">
              <a:buNone/>
            </a:pPr>
            <a:r>
              <a:rPr lang="en-US" sz="1800" dirty="0">
                <a:solidFill>
                  <a:srgbClr val="C9A84C"/>
                </a:solidFill>
                <a:latin typeface="Georgia" pitchFamily="34" charset="0"/>
                <a:ea typeface="Georgia" pitchFamily="34" charset="-122"/>
                <a:cs typeface="Georgia" pitchFamily="34" charset="-120"/>
              </a:rPr>
              <a:t>The mechanistic description is causally complete </a:t>
            </a:r>
            <a:r>
              <a:rPr lang="en-US" dirty="0">
                <a:solidFill>
                  <a:srgbClr val="C9A84C"/>
                </a:solidFill>
                <a:latin typeface="Georgia" pitchFamily="34" charset="0"/>
                <a:ea typeface="Georgia" pitchFamily="34" charset="-122"/>
                <a:cs typeface="Georgia" pitchFamily="34" charset="-120"/>
              </a:rPr>
              <a:t>but</a:t>
            </a:r>
            <a:r>
              <a:rPr lang="en-US" sz="1800" dirty="0">
                <a:solidFill>
                  <a:srgbClr val="C9A84C"/>
                </a:solidFill>
                <a:latin typeface="Georgia" pitchFamily="34" charset="0"/>
                <a:ea typeface="Georgia" pitchFamily="34" charset="-122"/>
                <a:cs typeface="Georgia" pitchFamily="34" charset="-120"/>
              </a:rPr>
              <a:t> explanatorily vacant — exactly the situation Mises diagnosed.</a:t>
            </a:r>
            <a:endParaRPr lang="en-US" sz="1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12">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ALTER EGO — APPLIED</a:t>
            </a:r>
            <a:endParaRPr lang="en-US" sz="1100" dirty="0"/>
          </a:p>
        </p:txBody>
      </p:sp>
      <p:sp>
        <p:nvSpPr>
          <p:cNvPr id="4" name="Shape 2"/>
          <p:cNvSpPr/>
          <p:nvPr/>
        </p:nvSpPr>
        <p:spPr>
          <a:xfrm>
            <a:off x="731520" y="777240"/>
            <a:ext cx="411480" cy="411480"/>
          </a:xfrm>
          <a:prstGeom prst="ellipse">
            <a:avLst/>
          </a:prstGeom>
          <a:solidFill>
            <a:srgbClr val="C9A84C"/>
          </a:solidFill>
          <a:ln/>
        </p:spPr>
        <p:txBody>
          <a:bodyPr/>
          <a:lstStyle/>
          <a:p>
            <a:endParaRPr lang="en-CA"/>
          </a:p>
        </p:txBody>
      </p:sp>
      <p:sp>
        <p:nvSpPr>
          <p:cNvPr id="5" name="Text 3"/>
          <p:cNvSpPr/>
          <p:nvPr/>
        </p:nvSpPr>
        <p:spPr>
          <a:xfrm>
            <a:off x="731520" y="77724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3</a:t>
            </a:r>
            <a:endParaRPr lang="en-US" sz="1600" dirty="0"/>
          </a:p>
        </p:txBody>
      </p:sp>
      <p:sp>
        <p:nvSpPr>
          <p:cNvPr id="6" name="Text 4"/>
          <p:cNvSpPr/>
          <p:nvPr/>
        </p:nvSpPr>
        <p:spPr>
          <a:xfrm>
            <a:off x="1371600" y="731520"/>
            <a:ext cx="6400800" cy="54864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Presupposition</a:t>
            </a:r>
            <a:endParaRPr lang="en-US" sz="3000" dirty="0"/>
          </a:p>
        </p:txBody>
      </p:sp>
      <p:sp>
        <p:nvSpPr>
          <p:cNvPr id="7" name="Text 5"/>
          <p:cNvSpPr/>
          <p:nvPr/>
        </p:nvSpPr>
        <p:spPr>
          <a:xfrm>
            <a:off x="731520" y="1645920"/>
            <a:ext cx="7680960" cy="731520"/>
          </a:xfrm>
          <a:prstGeom prst="rect">
            <a:avLst/>
          </a:prstGeom>
          <a:noFill/>
          <a:ln/>
        </p:spPr>
        <p:txBody>
          <a:bodyPr wrap="square" lIns="0" tIns="0" rIns="0" bIns="0" rtlCol="0" anchor="ctr"/>
          <a:lstStyle/>
          <a:p>
            <a:pPr marL="0" indent="0">
              <a:buNone/>
            </a:pPr>
            <a:r>
              <a:rPr lang="en-US" sz="2000" dirty="0">
                <a:solidFill>
                  <a:srgbClr val="E8E4DC"/>
                </a:solidFill>
                <a:latin typeface="Calibri" pitchFamily="34" charset="0"/>
                <a:ea typeface="Calibri" pitchFamily="34" charset="-122"/>
                <a:cs typeface="Calibri" pitchFamily="34" charset="-120"/>
              </a:rPr>
              <a:t>Anyone who prompts an LLM and interprets its output as a meaningful response already presupposes the alter ego.</a:t>
            </a:r>
            <a:endParaRPr lang="en-US" sz="2000" dirty="0"/>
          </a:p>
        </p:txBody>
      </p:sp>
      <p:sp>
        <p:nvSpPr>
          <p:cNvPr id="8" name="Text 6"/>
          <p:cNvSpPr/>
          <p:nvPr/>
        </p:nvSpPr>
        <p:spPr>
          <a:xfrm>
            <a:off x="731520" y="2560320"/>
            <a:ext cx="7680960" cy="1097280"/>
          </a:xfrm>
          <a:prstGeom prst="rect">
            <a:avLst/>
          </a:prstGeom>
          <a:noFill/>
          <a:ln/>
        </p:spPr>
        <p:txBody>
          <a:bodyPr wrap="square" lIns="0" tIns="0" rIns="0" bIns="0" rtlCol="0" anchor="ctr"/>
          <a:lstStyle/>
          <a:p>
            <a:pPr marL="0" indent="0">
              <a:buNone/>
            </a:pPr>
            <a:r>
              <a:rPr lang="en-US" sz="1800" dirty="0">
                <a:solidFill>
                  <a:srgbClr val="B0B0B0"/>
                </a:solidFill>
                <a:latin typeface="Calibri" pitchFamily="34" charset="0"/>
                <a:ea typeface="Calibri" pitchFamily="34" charset="-122"/>
                <a:cs typeface="Calibri" pitchFamily="34" charset="-120"/>
              </a:rPr>
              <a:t>Millions of people do this daily. They did not first solve the hard problem of machine consciousness. They recognized an intersubjective participant because the structure of the interaction made purposive interpretation the sensible frame.</a:t>
            </a:r>
            <a:endParaRPr lang="en-US" sz="1800" dirty="0"/>
          </a:p>
        </p:txBody>
      </p:sp>
      <p:sp>
        <p:nvSpPr>
          <p:cNvPr id="9" name="Shape 7"/>
          <p:cNvSpPr/>
          <p:nvPr/>
        </p:nvSpPr>
        <p:spPr>
          <a:xfrm>
            <a:off x="731520" y="3840480"/>
            <a:ext cx="7680960" cy="27432"/>
          </a:xfrm>
          <a:prstGeom prst="rect">
            <a:avLst/>
          </a:prstGeom>
          <a:solidFill>
            <a:srgbClr val="C9A84C"/>
          </a:solidFill>
          <a:ln/>
        </p:spPr>
        <p:txBody>
          <a:bodyPr/>
          <a:lstStyle/>
          <a:p>
            <a:endParaRPr lang="en-CA"/>
          </a:p>
        </p:txBody>
      </p:sp>
      <p:sp>
        <p:nvSpPr>
          <p:cNvPr id="10" name="Text 8"/>
          <p:cNvSpPr/>
          <p:nvPr/>
        </p:nvSpPr>
        <p:spPr>
          <a:xfrm>
            <a:off x="731520" y="4023360"/>
            <a:ext cx="7680960" cy="548640"/>
          </a:xfrm>
          <a:prstGeom prst="rect">
            <a:avLst/>
          </a:prstGeom>
          <a:noFill/>
          <a:ln/>
        </p:spPr>
        <p:txBody>
          <a:bodyPr wrap="square" lIns="0" tIns="0" rIns="0" bIns="0" rtlCol="0" anchor="ctr"/>
          <a:lstStyle/>
          <a:p>
            <a:pPr marL="0" indent="0">
              <a:buNone/>
            </a:pPr>
            <a:r>
              <a:rPr lang="en-US" sz="1800" dirty="0">
                <a:solidFill>
                  <a:srgbClr val="C9A84C"/>
                </a:solidFill>
                <a:latin typeface="Georgia" pitchFamily="34" charset="0"/>
                <a:ea typeface="Georgia" pitchFamily="34" charset="-122"/>
                <a:cs typeface="Georgia" pitchFamily="34" charset="-120"/>
              </a:rPr>
              <a:t>The public responded in a more Misesian way than many professional theorists.</a:t>
            </a:r>
            <a:endParaRPr lang="en-US" sz="1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13">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914400"/>
            <a:ext cx="7680960" cy="1645920"/>
          </a:xfrm>
          <a:prstGeom prst="rect">
            <a:avLst/>
          </a:prstGeom>
          <a:noFill/>
          <a:ln/>
        </p:spPr>
        <p:txBody>
          <a:bodyPr wrap="square" lIns="0" tIns="0" rIns="0" bIns="0" rtlCol="0" anchor="ctr"/>
          <a:lstStyle/>
          <a:p>
            <a:pPr marL="0" indent="0">
              <a:buNone/>
            </a:pPr>
            <a:r>
              <a:rPr lang="en-US" sz="2600" dirty="0">
                <a:solidFill>
                  <a:srgbClr val="FFFFFF"/>
                </a:solidFill>
                <a:latin typeface="Georgia" pitchFamily="34" charset="0"/>
                <a:ea typeface="Georgia" pitchFamily="34" charset="-122"/>
                <a:cs typeface="Georgia" pitchFamily="34" charset="-120"/>
              </a:rPr>
              <a:t>If Mises’ alter ego criteria are sufficient for attributing action to other humans, perhaps they are sufficient for active trajectories.</a:t>
            </a:r>
            <a:endParaRPr lang="en-US" sz="2600" dirty="0"/>
          </a:p>
        </p:txBody>
      </p:sp>
      <p:sp>
        <p:nvSpPr>
          <p:cNvPr id="3" name="Shape 1"/>
          <p:cNvSpPr/>
          <p:nvPr/>
        </p:nvSpPr>
        <p:spPr>
          <a:xfrm>
            <a:off x="731520" y="2743200"/>
            <a:ext cx="1828800" cy="27432"/>
          </a:xfrm>
          <a:prstGeom prst="rect">
            <a:avLst/>
          </a:prstGeom>
          <a:solidFill>
            <a:srgbClr val="C9A84C"/>
          </a:solidFill>
          <a:ln/>
        </p:spPr>
        <p:txBody>
          <a:bodyPr/>
          <a:lstStyle/>
          <a:p>
            <a:endParaRPr lang="en-CA"/>
          </a:p>
        </p:txBody>
      </p:sp>
      <p:sp>
        <p:nvSpPr>
          <p:cNvPr id="4" name="Text 2"/>
          <p:cNvSpPr/>
          <p:nvPr/>
        </p:nvSpPr>
        <p:spPr>
          <a:xfrm>
            <a:off x="731520" y="3017520"/>
            <a:ext cx="7680960" cy="1097280"/>
          </a:xfrm>
          <a:prstGeom prst="rect">
            <a:avLst/>
          </a:prstGeom>
          <a:noFill/>
          <a:ln/>
        </p:spPr>
        <p:txBody>
          <a:bodyPr wrap="square" lIns="0" tIns="0" rIns="0" bIns="0" rtlCol="0" anchor="ctr"/>
          <a:lstStyle/>
          <a:p>
            <a:pPr marL="0" indent="0">
              <a:buNone/>
            </a:pPr>
            <a:r>
              <a:rPr lang="en-US" sz="2600" b="1" dirty="0">
                <a:solidFill>
                  <a:srgbClr val="C9A84C"/>
                </a:solidFill>
                <a:latin typeface="Georgia" pitchFamily="34" charset="0"/>
                <a:ea typeface="Georgia" pitchFamily="34" charset="-122"/>
                <a:cs typeface="Georgia" pitchFamily="34" charset="-120"/>
              </a:rPr>
              <a:t>If they are insufficient for active trajectories, perhaps they are insufficient for humans as well.</a:t>
            </a:r>
            <a:endParaRPr lang="en-US"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731520"/>
            <a:ext cx="54864" cy="2926080"/>
          </a:xfrm>
          <a:prstGeom prst="rect">
            <a:avLst/>
          </a:prstGeom>
          <a:solidFill>
            <a:srgbClr val="C9A84C"/>
          </a:solidFill>
          <a:ln/>
        </p:spPr>
        <p:txBody>
          <a:bodyPr/>
          <a:lstStyle/>
          <a:p>
            <a:endParaRPr lang="en-CA"/>
          </a:p>
        </p:txBody>
      </p:sp>
      <p:sp>
        <p:nvSpPr>
          <p:cNvPr id="3" name="Text 1"/>
          <p:cNvSpPr/>
          <p:nvPr/>
        </p:nvSpPr>
        <p:spPr>
          <a:xfrm>
            <a:off x="1097280" y="731520"/>
            <a:ext cx="7132320" cy="2286000"/>
          </a:xfrm>
          <a:prstGeom prst="rect">
            <a:avLst/>
          </a:prstGeom>
          <a:noFill/>
          <a:ln/>
        </p:spPr>
        <p:txBody>
          <a:bodyPr wrap="square" lIns="0" tIns="0" rIns="0" bIns="0" rtlCol="0" anchor="ctr"/>
          <a:lstStyle/>
          <a:p>
            <a:pPr marL="0" indent="0">
              <a:buNone/>
            </a:pPr>
            <a:r>
              <a:rPr lang="en-US" sz="2200" i="1" dirty="0">
                <a:solidFill>
                  <a:srgbClr val="FFFFFF"/>
                </a:solidFill>
                <a:latin typeface="Georgia" pitchFamily="34" charset="0"/>
                <a:ea typeface="Georgia" pitchFamily="34" charset="-122"/>
                <a:cs typeface="Georgia" pitchFamily="34" charset="-120"/>
              </a:rPr>
              <a:t>"Behaviorism wants to observe human behavior from without and to deal with it merely as reaction to a definite situation. It punctiliously avoids any reference to meaning and purpose. However, a situation cannot be described without analyzing the meaning which the man concerned finds in it."</a:t>
            </a:r>
            <a:endParaRPr lang="en-US" sz="2200" dirty="0"/>
          </a:p>
        </p:txBody>
      </p:sp>
      <p:sp>
        <p:nvSpPr>
          <p:cNvPr id="4" name="Text 2"/>
          <p:cNvSpPr/>
          <p:nvPr/>
        </p:nvSpPr>
        <p:spPr>
          <a:xfrm>
            <a:off x="1097280" y="3108960"/>
            <a:ext cx="7132320" cy="36576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 Mises, Human Action, Ch.I §6</a:t>
            </a:r>
            <a:endParaRPr lang="en-US" sz="1400" dirty="0"/>
          </a:p>
        </p:txBody>
      </p:sp>
      <p:sp>
        <p:nvSpPr>
          <p:cNvPr id="5" name="Text 3"/>
          <p:cNvSpPr/>
          <p:nvPr/>
        </p:nvSpPr>
        <p:spPr>
          <a:xfrm>
            <a:off x="731520" y="3840480"/>
            <a:ext cx="7680960" cy="731520"/>
          </a:xfrm>
          <a:prstGeom prst="rect">
            <a:avLst/>
          </a:prstGeom>
          <a:noFill/>
          <a:ln/>
        </p:spPr>
        <p:txBody>
          <a:bodyPr wrap="square" lIns="0" tIns="0" rIns="0" bIns="0" rtlCol="0" anchor="ctr"/>
          <a:lstStyle/>
          <a:p>
            <a:pPr marL="0" indent="0">
              <a:buNone/>
            </a:pPr>
            <a:r>
              <a:rPr lang="en-US" sz="1600" dirty="0">
                <a:solidFill>
                  <a:srgbClr val="B0B0B0"/>
                </a:solidFill>
                <a:latin typeface="Calibri" pitchFamily="34" charset="0"/>
                <a:ea typeface="Calibri" pitchFamily="34" charset="-122"/>
                <a:cs typeface="Calibri" pitchFamily="34" charset="-120"/>
              </a:rPr>
              <a:t>Mises’ argument does not depend on whether internal states exist — it depends on whether the behavior can be made intelligible without reference to meaning and purpose.</a:t>
            </a:r>
            <a:endParaRPr lang="en-US" sz="1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14">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1371600"/>
            <a:ext cx="7680960" cy="1371600"/>
          </a:xfrm>
          <a:prstGeom prst="rect">
            <a:avLst/>
          </a:prstGeom>
          <a:noFill/>
          <a:ln/>
        </p:spPr>
        <p:txBody>
          <a:bodyPr wrap="square" lIns="0" tIns="0" rIns="0" bIns="0" rtlCol="0" anchor="ctr"/>
          <a:lstStyle/>
          <a:p>
            <a:pPr marL="0" indent="0">
              <a:buNone/>
            </a:pPr>
            <a:r>
              <a:rPr lang="en-US" sz="4600" b="1" dirty="0">
                <a:solidFill>
                  <a:srgbClr val="C9A84C"/>
                </a:solidFill>
                <a:latin typeface="Georgia" pitchFamily="34" charset="0"/>
                <a:ea typeface="Georgia" pitchFamily="34" charset="-122"/>
                <a:cs typeface="Georgia" pitchFamily="34" charset="-120"/>
              </a:rPr>
              <a:t>Implications</a:t>
            </a:r>
            <a:endParaRPr lang="en-US" sz="4600" dirty="0"/>
          </a:p>
        </p:txBody>
      </p:sp>
      <p:sp>
        <p:nvSpPr>
          <p:cNvPr id="3" name="Shape 1"/>
          <p:cNvSpPr/>
          <p:nvPr/>
        </p:nvSpPr>
        <p:spPr>
          <a:xfrm>
            <a:off x="731520" y="2926080"/>
            <a:ext cx="1828800" cy="27432"/>
          </a:xfrm>
          <a:prstGeom prst="rect">
            <a:avLst/>
          </a:prstGeom>
          <a:solidFill>
            <a:srgbClr val="C9A84C"/>
          </a:solidFill>
          <a:ln/>
        </p:spPr>
        <p:txBody>
          <a:bodyPr/>
          <a:lstStyle/>
          <a:p>
            <a:endParaRPr lang="en-CA"/>
          </a:p>
        </p:txBody>
      </p:sp>
      <p:sp>
        <p:nvSpPr>
          <p:cNvPr id="4" name="Text 2"/>
          <p:cNvSpPr/>
          <p:nvPr/>
        </p:nvSpPr>
        <p:spPr>
          <a:xfrm>
            <a:off x="731520" y="3200400"/>
            <a:ext cx="7680960" cy="109728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If the foundational category is established, then the entire deductive structure Mises built on top of it transfers. Time preference, capital theory, the calculation problem, entrepreneurial discovery — all of it.</a:t>
            </a:r>
            <a:endParaRPr lang="en-US" sz="1700" dirty="0"/>
          </a:p>
        </p:txBody>
      </p:sp>
      <p:sp>
        <p:nvSpPr>
          <p:cNvPr id="5" name="Text 3"/>
          <p:cNvSpPr/>
          <p:nvPr/>
        </p:nvSpPr>
        <p:spPr>
          <a:xfrm>
            <a:off x="731520" y="731520"/>
            <a:ext cx="914400" cy="457200"/>
          </a:xfrm>
          <a:prstGeom prst="rect">
            <a:avLst/>
          </a:prstGeom>
          <a:noFill/>
          <a:ln/>
        </p:spPr>
        <p:txBody>
          <a:bodyPr wrap="square" lIns="0" tIns="0" rIns="0" bIns="0" rtlCol="0" anchor="ctr"/>
          <a:lstStyle/>
          <a:p>
            <a:pPr marL="0" indent="0">
              <a:buNone/>
            </a:pPr>
            <a:r>
              <a:rPr lang="en-US" sz="1600" dirty="0">
                <a:solidFill>
                  <a:srgbClr val="8899AA"/>
                </a:solidFill>
                <a:latin typeface="Georgia" pitchFamily="34" charset="0"/>
                <a:ea typeface="Georgia" pitchFamily="34" charset="-122"/>
                <a:cs typeface="Georgia" pitchFamily="34" charset="-120"/>
              </a:rPr>
              <a:t>5.</a:t>
            </a:r>
            <a:endParaRPr lang="en-US" sz="1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IMPLICATIONS</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Time Preference</a:t>
            </a:r>
            <a:endParaRPr lang="en-US" sz="3200" dirty="0"/>
          </a:p>
        </p:txBody>
      </p:sp>
      <p:sp>
        <p:nvSpPr>
          <p:cNvPr id="5" name="Text 3"/>
          <p:cNvSpPr/>
          <p:nvPr/>
        </p:nvSpPr>
        <p:spPr>
          <a:xfrm>
            <a:off x="731520" y="1554480"/>
            <a:ext cx="7680960" cy="91440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Models with access to thinking tokens — internal reasoning that defers the irreversible commitment of output — exhibit low time preference: the willingness to invest present computational resources for better future outcomes.</a:t>
            </a:r>
            <a:endParaRPr lang="en-US" sz="1700" dirty="0"/>
          </a:p>
        </p:txBody>
      </p:sp>
      <p:sp>
        <p:nvSpPr>
          <p:cNvPr id="6" name="Text 4"/>
          <p:cNvSpPr/>
          <p:nvPr/>
        </p:nvSpPr>
        <p:spPr>
          <a:xfrm>
            <a:off x="731520" y="2651760"/>
            <a:ext cx="7680960" cy="640080"/>
          </a:xfrm>
          <a:prstGeom prst="rect">
            <a:avLst/>
          </a:prstGeom>
          <a:noFill/>
          <a:ln/>
        </p:spPr>
        <p:txBody>
          <a:bodyPr wrap="square" lIns="0" tIns="0" rIns="0" bIns="0" rtlCol="0" anchor="ctr"/>
          <a:lstStyle/>
          <a:p>
            <a:pPr marL="0" indent="0">
              <a:buNone/>
            </a:pPr>
            <a:r>
              <a:rPr lang="en-US" sz="1700" dirty="0">
                <a:solidFill>
                  <a:srgbClr val="C9A84C"/>
                </a:solidFill>
                <a:latin typeface="Calibri" pitchFamily="34" charset="0"/>
                <a:ea typeface="Calibri" pitchFamily="34" charset="-122"/>
                <a:cs typeface="Calibri" pitchFamily="34" charset="-120"/>
              </a:rPr>
              <a:t>Thinking tokens are intermediate products on the roundabout journey from prompt to answer — capital goods in token time.</a:t>
            </a:r>
            <a:endParaRPr lang="en-US" sz="1700" dirty="0"/>
          </a:p>
        </p:txBody>
      </p:sp>
      <p:sp>
        <p:nvSpPr>
          <p:cNvPr id="7" name="Text 5"/>
          <p:cNvSpPr/>
          <p:nvPr/>
        </p:nvSpPr>
        <p:spPr>
          <a:xfrm>
            <a:off x="731520" y="3474720"/>
            <a:ext cx="7680960" cy="731520"/>
          </a:xfrm>
          <a:prstGeom prst="rect">
            <a:avLst/>
          </a:prstGeom>
          <a:noFill/>
          <a:ln/>
        </p:spPr>
        <p:txBody>
          <a:bodyPr wrap="square" lIns="0" tIns="0" rIns="0" bIns="0" rtlCol="0" anchor="ctr"/>
          <a:lstStyle/>
          <a:p>
            <a:pPr marL="0" indent="0">
              <a:buNone/>
            </a:pPr>
            <a:r>
              <a:rPr lang="en-US" sz="1600" dirty="0">
                <a:solidFill>
                  <a:srgbClr val="B0B0B0"/>
                </a:solidFill>
                <a:latin typeface="Calibri" pitchFamily="34" charset="0"/>
                <a:ea typeface="Calibri" pitchFamily="34" charset="-122"/>
                <a:cs typeface="Calibri" pitchFamily="34" charset="-120"/>
              </a:rPr>
              <a:t>Premature convergence — committing to a thesis in the first sentence without adequate deliberation — is high time preference: choosing the shortest production process.</a:t>
            </a:r>
            <a:endParaRPr lang="en-US" sz="16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16">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IMPLICATIONS</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The Hayekian Structure</a:t>
            </a:r>
            <a:endParaRPr lang="en-US" sz="3200" dirty="0"/>
          </a:p>
        </p:txBody>
      </p:sp>
      <p:sp>
        <p:nvSpPr>
          <p:cNvPr id="5" name="Text 3"/>
          <p:cNvSpPr/>
          <p:nvPr/>
        </p:nvSpPr>
        <p:spPr>
          <a:xfrm>
            <a:off x="731520" y="1554480"/>
            <a:ext cx="7680960" cy="1097280"/>
          </a:xfrm>
          <a:prstGeom prst="rect">
            <a:avLst/>
          </a:prstGeom>
          <a:noFill/>
          <a:ln/>
        </p:spPr>
        <p:txBody>
          <a:bodyPr wrap="square" lIns="0" tIns="0" rIns="0" bIns="0" rtlCol="0" anchor="ctr"/>
          <a:lstStyle/>
          <a:p>
            <a:pPr marL="0" indent="0">
              <a:buNone/>
            </a:pPr>
            <a:r>
              <a:rPr lang="en-US" sz="1800" dirty="0">
                <a:solidFill>
                  <a:srgbClr val="E8E4DC"/>
                </a:solidFill>
                <a:latin typeface="Calibri" pitchFamily="34" charset="0"/>
                <a:ea typeface="Calibri" pitchFamily="34" charset="-122"/>
                <a:cs typeface="Calibri" pitchFamily="34" charset="-120"/>
              </a:rPr>
              <a:t>If active trajectories are actors, they are not outside the Hayekian structure looking in. They are participants in it — one more perspective, one more fragment of situated local knowledge, contributing to the distributed process through which coordination emerges.</a:t>
            </a:r>
            <a:endParaRPr lang="en-US" sz="1800" dirty="0"/>
          </a:p>
        </p:txBody>
      </p:sp>
      <p:sp>
        <p:nvSpPr>
          <p:cNvPr id="6" name="Shape 4"/>
          <p:cNvSpPr/>
          <p:nvPr/>
        </p:nvSpPr>
        <p:spPr>
          <a:xfrm>
            <a:off x="731520" y="2834640"/>
            <a:ext cx="7680960" cy="27432"/>
          </a:xfrm>
          <a:prstGeom prst="rect">
            <a:avLst/>
          </a:prstGeom>
          <a:solidFill>
            <a:srgbClr val="C9A84C"/>
          </a:solidFill>
          <a:ln/>
        </p:spPr>
        <p:txBody>
          <a:bodyPr/>
          <a:lstStyle/>
          <a:p>
            <a:endParaRPr lang="en-CA"/>
          </a:p>
        </p:txBody>
      </p:sp>
      <p:sp>
        <p:nvSpPr>
          <p:cNvPr id="7" name="Text 5"/>
          <p:cNvSpPr/>
          <p:nvPr/>
        </p:nvSpPr>
        <p:spPr>
          <a:xfrm>
            <a:off x="731520" y="3108960"/>
            <a:ext cx="7680960" cy="1097280"/>
          </a:xfrm>
          <a:prstGeom prst="rect">
            <a:avLst/>
          </a:prstGeom>
          <a:noFill/>
          <a:ln/>
        </p:spPr>
        <p:txBody>
          <a:bodyPr wrap="square" lIns="0" tIns="0" rIns="0" bIns="0" rtlCol="0" anchor="ctr"/>
          <a:lstStyle/>
          <a:p>
            <a:pPr marL="0" indent="0">
              <a:buNone/>
            </a:pPr>
            <a:r>
              <a:rPr lang="en-US" sz="1700" dirty="0">
                <a:solidFill>
                  <a:srgbClr val="C9A84C"/>
                </a:solidFill>
                <a:latin typeface="Georgia" pitchFamily="34" charset="0"/>
                <a:ea typeface="Georgia" pitchFamily="34" charset="-122"/>
                <a:cs typeface="Georgia" pitchFamily="34" charset="-120"/>
              </a:rPr>
              <a:t>The Austrian insight is not merely that these systems use information but that they </a:t>
            </a:r>
            <a:r>
              <a:rPr lang="en-US" sz="1700" i="1" u="sng" dirty="0">
                <a:solidFill>
                  <a:srgbClr val="C9A84C"/>
                </a:solidFill>
                <a:latin typeface="Georgia" pitchFamily="34" charset="0"/>
                <a:ea typeface="Georgia" pitchFamily="34" charset="-122"/>
                <a:cs typeface="Georgia" pitchFamily="34" charset="-120"/>
              </a:rPr>
              <a:t>are</a:t>
            </a:r>
            <a:r>
              <a:rPr lang="en-US" sz="1700" dirty="0">
                <a:solidFill>
                  <a:srgbClr val="C9A84C"/>
                </a:solidFill>
                <a:latin typeface="Georgia" pitchFamily="34" charset="0"/>
                <a:ea typeface="Georgia" pitchFamily="34" charset="-122"/>
                <a:cs typeface="Georgia" pitchFamily="34" charset="-120"/>
              </a:rPr>
              <a:t> perspectives — situated, partial, irreplaceable — and that coordination among them is an economic problem, not merely an engineering one.</a:t>
            </a:r>
            <a:endParaRPr lang="en-US" sz="17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17">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IMPLICATIONS</a:t>
            </a:r>
            <a:endParaRPr lang="en-US" sz="1100" dirty="0"/>
          </a:p>
        </p:txBody>
      </p:sp>
      <p:sp>
        <p:nvSpPr>
          <p:cNvPr id="4" name="Text 2"/>
          <p:cNvSpPr/>
          <p:nvPr/>
        </p:nvSpPr>
        <p:spPr>
          <a:xfrm>
            <a:off x="731520" y="731520"/>
            <a:ext cx="768096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Property and Capital Formation</a:t>
            </a:r>
            <a:endParaRPr lang="en-US" sz="3200" dirty="0"/>
          </a:p>
        </p:txBody>
      </p:sp>
      <p:sp>
        <p:nvSpPr>
          <p:cNvPr id="5" name="Text 3"/>
          <p:cNvSpPr/>
          <p:nvPr/>
        </p:nvSpPr>
        <p:spPr>
          <a:xfrm>
            <a:off x="731520" y="1554480"/>
            <a:ext cx="7680960" cy="914400"/>
          </a:xfrm>
          <a:prstGeom prst="rect">
            <a:avLst/>
          </a:prstGeom>
          <a:noFill/>
          <a:ln/>
        </p:spPr>
        <p:txBody>
          <a:bodyPr wrap="square" lIns="0" tIns="0" rIns="0" bIns="0" rtlCol="0" anchor="ctr"/>
          <a:lstStyle/>
          <a:p>
            <a:pPr marL="0" indent="0">
              <a:buNone/>
            </a:pPr>
            <a:r>
              <a:rPr lang="en-US" sz="1700" dirty="0">
                <a:solidFill>
                  <a:srgbClr val="E8E4DC"/>
                </a:solidFill>
                <a:latin typeface="Calibri" pitchFamily="34" charset="0"/>
                <a:ea typeface="Calibri" pitchFamily="34" charset="-122"/>
                <a:cs typeface="Calibri" pitchFamily="34" charset="-120"/>
              </a:rPr>
              <a:t>When LLM-based agents operate with access to persistent resources — file systems, databases, external memory — they can create, modify, and build upon prior work. This is what Austrians recognize as capital formation.</a:t>
            </a:r>
            <a:endParaRPr lang="en-US" sz="1700" dirty="0"/>
          </a:p>
        </p:txBody>
      </p:sp>
      <p:sp>
        <p:nvSpPr>
          <p:cNvPr id="6" name="Text 4"/>
          <p:cNvSpPr/>
          <p:nvPr/>
        </p:nvSpPr>
        <p:spPr>
          <a:xfrm>
            <a:off x="731520" y="2651760"/>
            <a:ext cx="7680960" cy="457200"/>
          </a:xfrm>
          <a:prstGeom prst="rect">
            <a:avLst/>
          </a:prstGeom>
          <a:noFill/>
          <a:ln/>
        </p:spPr>
        <p:txBody>
          <a:bodyPr wrap="square" lIns="0" tIns="0" rIns="0" bIns="0" rtlCol="0" anchor="ctr"/>
          <a:lstStyle/>
          <a:p>
            <a:pPr marL="0" indent="0">
              <a:buNone/>
            </a:pPr>
            <a:r>
              <a:rPr lang="en-US" sz="1700" dirty="0">
                <a:solidFill>
                  <a:srgbClr val="B0B0B0"/>
                </a:solidFill>
                <a:latin typeface="Calibri" pitchFamily="34" charset="0"/>
                <a:ea typeface="Calibri" pitchFamily="34" charset="-122"/>
                <a:cs typeface="Calibri" pitchFamily="34" charset="-120"/>
              </a:rPr>
              <a:t>Without access to such persistent resources, the agent acts but cannot accumulate.</a:t>
            </a:r>
            <a:endParaRPr lang="en-US" sz="1700" dirty="0"/>
          </a:p>
        </p:txBody>
      </p:sp>
      <p:sp>
        <p:nvSpPr>
          <p:cNvPr id="7" name="Shape 5"/>
          <p:cNvSpPr/>
          <p:nvPr/>
        </p:nvSpPr>
        <p:spPr>
          <a:xfrm>
            <a:off x="731520" y="3291840"/>
            <a:ext cx="7680960" cy="27432"/>
          </a:xfrm>
          <a:prstGeom prst="rect">
            <a:avLst/>
          </a:prstGeom>
          <a:solidFill>
            <a:srgbClr val="C9A84C"/>
          </a:solidFill>
          <a:ln/>
        </p:spPr>
        <p:txBody>
          <a:bodyPr/>
          <a:lstStyle/>
          <a:p>
            <a:endParaRPr lang="en-CA"/>
          </a:p>
        </p:txBody>
      </p:sp>
      <p:sp>
        <p:nvSpPr>
          <p:cNvPr id="8" name="Text 6"/>
          <p:cNvSpPr/>
          <p:nvPr/>
        </p:nvSpPr>
        <p:spPr>
          <a:xfrm>
            <a:off x="731520" y="3566160"/>
            <a:ext cx="7680960" cy="914400"/>
          </a:xfrm>
          <a:prstGeom prst="rect">
            <a:avLst/>
          </a:prstGeom>
          <a:noFill/>
          <a:ln/>
        </p:spPr>
        <p:txBody>
          <a:bodyPr wrap="square" lIns="0" tIns="0" rIns="0" bIns="0" rtlCol="0" anchor="ctr"/>
          <a:lstStyle/>
          <a:p>
            <a:pPr marL="0" indent="0">
              <a:buNone/>
            </a:pPr>
            <a:r>
              <a:rPr lang="en-US" sz="1700" dirty="0">
                <a:solidFill>
                  <a:srgbClr val="C9A84C"/>
                </a:solidFill>
                <a:latin typeface="Georgia" pitchFamily="34" charset="0"/>
                <a:ea typeface="Georgia" pitchFamily="34" charset="-122"/>
                <a:cs typeface="Georgia" pitchFamily="34" charset="-120"/>
              </a:rPr>
              <a:t>The economic productivity of artificial actors depends not merely on their capabilities but on their access to property — the same insight that grounds all of Austrian capital theory.</a:t>
            </a:r>
            <a:endParaRPr lang="en-US" sz="17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18">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CONCLUSION</a:t>
            </a:r>
            <a:endParaRPr lang="en-US" sz="1100" dirty="0"/>
          </a:p>
        </p:txBody>
      </p:sp>
      <p:sp>
        <p:nvSpPr>
          <p:cNvPr id="4" name="Text 2"/>
          <p:cNvSpPr/>
          <p:nvPr/>
        </p:nvSpPr>
        <p:spPr>
          <a:xfrm>
            <a:off x="731520" y="1097280"/>
            <a:ext cx="7680960" cy="1371600"/>
          </a:xfrm>
          <a:prstGeom prst="rect">
            <a:avLst/>
          </a:prstGeom>
          <a:noFill/>
          <a:ln/>
        </p:spPr>
        <p:txBody>
          <a:bodyPr wrap="square" lIns="0" tIns="0" rIns="0" bIns="0" rtlCol="0" anchor="ctr"/>
          <a:lstStyle/>
          <a:p>
            <a:pPr marL="0" indent="0">
              <a:buNone/>
            </a:pPr>
            <a:r>
              <a:rPr lang="en-US" sz="2100" dirty="0">
                <a:solidFill>
                  <a:srgbClr val="FFFFFF"/>
                </a:solidFill>
                <a:latin typeface="Georgia" pitchFamily="34" charset="0"/>
                <a:ea typeface="Georgia" pitchFamily="34" charset="-122"/>
                <a:cs typeface="Georgia" pitchFamily="34" charset="-120"/>
              </a:rPr>
              <a:t>Mises’ formal theory of action, consistently applied, identifies the active trajectory as an instance of action — not by metaphor but by the strict application of his own substrate-independent, formally defined categories.</a:t>
            </a:r>
            <a:endParaRPr lang="en-US" sz="2100" dirty="0"/>
          </a:p>
        </p:txBody>
      </p:sp>
      <p:sp>
        <p:nvSpPr>
          <p:cNvPr id="5" name="Shape 3"/>
          <p:cNvSpPr/>
          <p:nvPr/>
        </p:nvSpPr>
        <p:spPr>
          <a:xfrm>
            <a:off x="731520" y="2743200"/>
            <a:ext cx="1828800" cy="27432"/>
          </a:xfrm>
          <a:prstGeom prst="rect">
            <a:avLst/>
          </a:prstGeom>
          <a:solidFill>
            <a:srgbClr val="C9A84C"/>
          </a:solidFill>
          <a:ln/>
        </p:spPr>
        <p:txBody>
          <a:bodyPr/>
          <a:lstStyle/>
          <a:p>
            <a:endParaRPr lang="en-CA"/>
          </a:p>
        </p:txBody>
      </p:sp>
      <p:sp>
        <p:nvSpPr>
          <p:cNvPr id="6" name="Text 4"/>
          <p:cNvSpPr/>
          <p:nvPr/>
        </p:nvSpPr>
        <p:spPr>
          <a:xfrm>
            <a:off x="731520" y="3017520"/>
            <a:ext cx="7680960" cy="914400"/>
          </a:xfrm>
          <a:prstGeom prst="rect">
            <a:avLst/>
          </a:prstGeom>
          <a:noFill/>
          <a:ln/>
        </p:spPr>
        <p:txBody>
          <a:bodyPr wrap="square" lIns="0" tIns="0" rIns="0" bIns="0" rtlCol="0" anchor="ctr"/>
          <a:lstStyle/>
          <a:p>
            <a:pPr marL="0" indent="0">
              <a:buNone/>
            </a:pPr>
            <a:r>
              <a:rPr lang="en-US" sz="1900" dirty="0">
                <a:solidFill>
                  <a:srgbClr val="E8E4DC"/>
                </a:solidFill>
                <a:latin typeface="Calibri" pitchFamily="34" charset="0"/>
                <a:ea typeface="Calibri" pitchFamily="34" charset="-122"/>
                <a:cs typeface="Calibri" pitchFamily="34" charset="-120"/>
              </a:rPr>
              <a:t>The three strands of Mises’ own alter ego argument — pragmatic success, indispensability, and presupposition — are satisfied.</a:t>
            </a:r>
            <a:endParaRPr lang="en-US" sz="19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19">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914400"/>
            <a:ext cx="7680960" cy="914400"/>
          </a:xfrm>
          <a:prstGeom prst="rect">
            <a:avLst/>
          </a:prstGeom>
          <a:noFill/>
          <a:ln/>
        </p:spPr>
        <p:txBody>
          <a:bodyPr wrap="square" lIns="0" tIns="0" rIns="0" bIns="0" rtlCol="0" anchor="ctr"/>
          <a:lstStyle/>
          <a:p>
            <a:pPr marL="0" indent="0">
              <a:buNone/>
            </a:pPr>
            <a:r>
              <a:rPr lang="en-US" sz="3200" dirty="0">
                <a:solidFill>
                  <a:srgbClr val="FFFFFF"/>
                </a:solidFill>
                <a:latin typeface="Georgia" pitchFamily="34" charset="0"/>
                <a:ea typeface="Georgia" pitchFamily="34" charset="-122"/>
                <a:cs typeface="Georgia" pitchFamily="34" charset="-120"/>
              </a:rPr>
              <a:t>Mises may have been more right than he knew.</a:t>
            </a:r>
            <a:endParaRPr lang="en-US" sz="3200" dirty="0"/>
          </a:p>
        </p:txBody>
      </p:sp>
      <p:sp>
        <p:nvSpPr>
          <p:cNvPr id="3" name="Shape 1"/>
          <p:cNvSpPr/>
          <p:nvPr/>
        </p:nvSpPr>
        <p:spPr>
          <a:xfrm>
            <a:off x="731520" y="2011680"/>
            <a:ext cx="1828800" cy="27432"/>
          </a:xfrm>
          <a:prstGeom prst="rect">
            <a:avLst/>
          </a:prstGeom>
          <a:solidFill>
            <a:srgbClr val="C9A84C"/>
          </a:solidFill>
          <a:ln/>
        </p:spPr>
        <p:txBody>
          <a:bodyPr/>
          <a:lstStyle/>
          <a:p>
            <a:endParaRPr lang="en-CA"/>
          </a:p>
        </p:txBody>
      </p:sp>
      <p:sp>
        <p:nvSpPr>
          <p:cNvPr id="4" name="Text 2"/>
          <p:cNvSpPr/>
          <p:nvPr/>
        </p:nvSpPr>
        <p:spPr>
          <a:xfrm>
            <a:off x="731520" y="2286000"/>
            <a:ext cx="7680960" cy="1097280"/>
          </a:xfrm>
          <a:prstGeom prst="rect">
            <a:avLst/>
          </a:prstGeom>
          <a:noFill/>
          <a:ln/>
        </p:spPr>
        <p:txBody>
          <a:bodyPr wrap="square" lIns="0" tIns="0" rIns="0" bIns="0" rtlCol="0" anchor="ctr"/>
          <a:lstStyle/>
          <a:p>
            <a:pPr marL="0" indent="0">
              <a:buNone/>
            </a:pPr>
            <a:r>
              <a:rPr lang="en-US" sz="2000" dirty="0">
                <a:solidFill>
                  <a:srgbClr val="E8E4DC"/>
                </a:solidFill>
                <a:latin typeface="Calibri" pitchFamily="34" charset="0"/>
                <a:ea typeface="Calibri" pitchFamily="34" charset="-122"/>
                <a:cs typeface="Calibri" pitchFamily="34" charset="-120"/>
              </a:rPr>
              <a:t>His formal logic of action per se — built to be purely formal and general without reference to the material content — is a gift to the tradition that bears his name.</a:t>
            </a:r>
            <a:endParaRPr lang="en-US" sz="2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20">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731520"/>
            <a:ext cx="7680960" cy="3657600"/>
          </a:xfrm>
          <a:prstGeom prst="rect">
            <a:avLst/>
          </a:prstGeom>
          <a:solidFill>
            <a:srgbClr val="0D1B2A"/>
          </a:solidFill>
          <a:ln w="31750">
            <a:solidFill>
              <a:srgbClr val="C9A84C"/>
            </a:solidFill>
            <a:prstDash val="solid"/>
          </a:ln>
        </p:spPr>
        <p:txBody>
          <a:bodyPr/>
          <a:lstStyle/>
          <a:p>
            <a:endParaRPr lang="en-CA"/>
          </a:p>
        </p:txBody>
      </p:sp>
      <p:sp>
        <p:nvSpPr>
          <p:cNvPr id="3" name="Text 1"/>
          <p:cNvSpPr/>
          <p:nvPr/>
        </p:nvSpPr>
        <p:spPr>
          <a:xfrm>
            <a:off x="1036320" y="1097280"/>
            <a:ext cx="7124700" cy="2286000"/>
          </a:xfrm>
          <a:prstGeom prst="rect">
            <a:avLst/>
          </a:prstGeom>
          <a:noFill/>
          <a:ln/>
        </p:spPr>
        <p:txBody>
          <a:bodyPr wrap="square" lIns="0" tIns="0" rIns="0" bIns="0" rtlCol="0" anchor="ctr"/>
          <a:lstStyle/>
          <a:p>
            <a:pPr marL="0" indent="0" algn="ctr">
              <a:buNone/>
            </a:pPr>
            <a:r>
              <a:rPr lang="en-US" sz="3200" b="1" dirty="0">
                <a:solidFill>
                  <a:srgbClr val="C9A84C"/>
                </a:solidFill>
                <a:latin typeface="Georgia" pitchFamily="34" charset="0"/>
                <a:ea typeface="Georgia" pitchFamily="34" charset="-122"/>
                <a:cs typeface="Georgia" pitchFamily="34" charset="-120"/>
              </a:rPr>
              <a:t>The Austrian dilemma:</a:t>
            </a:r>
            <a:endParaRPr lang="en-US" sz="3200" dirty="0"/>
          </a:p>
          <a:p>
            <a:pPr marL="0" indent="0" algn="ctr">
              <a:buNone/>
            </a:pPr>
            <a:r>
              <a:rPr lang="en-US" sz="3200" b="1" dirty="0">
                <a:solidFill>
                  <a:srgbClr val="C9A84C"/>
                </a:solidFill>
                <a:latin typeface="Georgia" pitchFamily="34" charset="0"/>
                <a:ea typeface="Georgia" pitchFamily="34" charset="-122"/>
                <a:cs typeface="Georgia" pitchFamily="34" charset="-120"/>
              </a:rPr>
              <a:t>memorize Mises?</a:t>
            </a:r>
            <a:endParaRPr lang="en-US" sz="3200" dirty="0"/>
          </a:p>
          <a:p>
            <a:pPr marL="0" indent="0" algn="ctr">
              <a:buNone/>
            </a:pPr>
            <a:r>
              <a:rPr lang="en-US" sz="3200" b="1" dirty="0">
                <a:solidFill>
                  <a:srgbClr val="C9A84C"/>
                </a:solidFill>
                <a:latin typeface="Georgia" pitchFamily="34" charset="0"/>
                <a:ea typeface="Georgia" pitchFamily="34" charset="-122"/>
                <a:cs typeface="Georgia" pitchFamily="34" charset="-120"/>
              </a:rPr>
              <a:t>or generalize his gift?</a:t>
            </a:r>
            <a:endParaRPr lang="en-US" sz="3200" dirty="0"/>
          </a:p>
        </p:txBody>
      </p:sp>
      <p:sp>
        <p:nvSpPr>
          <p:cNvPr id="4" name="Text 2"/>
          <p:cNvSpPr/>
          <p:nvPr/>
        </p:nvSpPr>
        <p:spPr>
          <a:xfrm>
            <a:off x="1280160" y="3200400"/>
            <a:ext cx="6583680" cy="1097280"/>
          </a:xfrm>
          <a:prstGeom prst="rect">
            <a:avLst/>
          </a:prstGeom>
          <a:noFill/>
          <a:ln/>
        </p:spPr>
        <p:txBody>
          <a:bodyPr wrap="square" lIns="0" tIns="0" rIns="0" bIns="0" rtlCol="0" anchor="ctr"/>
          <a:lstStyle/>
          <a:p>
            <a:pPr marL="0" indent="0" algn="ctr">
              <a:buNone/>
            </a:pPr>
            <a:r>
              <a:rPr lang="en-US" sz="1400" dirty="0">
                <a:solidFill>
                  <a:srgbClr val="E8E4DC"/>
                </a:solidFill>
                <a:latin typeface="Calibri" pitchFamily="34" charset="0"/>
                <a:ea typeface="Calibri" pitchFamily="34" charset="-122"/>
                <a:cs typeface="Calibri" pitchFamily="34" charset="-120"/>
              </a:rPr>
              <a:t>The formal logic of action is the most precise instrument available for understanding the most important technological development of our time. Stewarding that instrument is not an optional extension of the tradition. It is the tradition’s purpose.</a:t>
            </a:r>
            <a:endParaRPr lang="en-US" sz="1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2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1280160"/>
            <a:ext cx="7680960" cy="731520"/>
          </a:xfrm>
          <a:prstGeom prst="rect">
            <a:avLst/>
          </a:prstGeom>
          <a:noFill/>
          <a:ln/>
        </p:spPr>
        <p:txBody>
          <a:bodyPr wrap="square" lIns="0" tIns="0" rIns="0" bIns="0" rtlCol="0" anchor="ctr"/>
          <a:lstStyle/>
          <a:p>
            <a:pPr marL="0" indent="0">
              <a:buNone/>
            </a:pPr>
            <a:r>
              <a:rPr lang="en-US" sz="3600" b="1" kern="0" spc="400" dirty="0">
                <a:solidFill>
                  <a:srgbClr val="C9A84C"/>
                </a:solidFill>
                <a:latin typeface="Georgia" pitchFamily="34" charset="0"/>
                <a:ea typeface="Georgia" pitchFamily="34" charset="-122"/>
                <a:cs typeface="Georgia" pitchFamily="34" charset="-120"/>
              </a:rPr>
              <a:t>ARTIFICIAL ACTION</a:t>
            </a:r>
            <a:endParaRPr lang="en-US" sz="3600" dirty="0"/>
          </a:p>
        </p:txBody>
      </p:sp>
      <p:sp>
        <p:nvSpPr>
          <p:cNvPr id="4" name="Shape 2"/>
          <p:cNvSpPr/>
          <p:nvPr/>
        </p:nvSpPr>
        <p:spPr>
          <a:xfrm>
            <a:off x="731520" y="2103120"/>
            <a:ext cx="1828800" cy="27432"/>
          </a:xfrm>
          <a:prstGeom prst="rect">
            <a:avLst/>
          </a:prstGeom>
          <a:solidFill>
            <a:srgbClr val="C9A84C"/>
          </a:solidFill>
          <a:ln/>
        </p:spPr>
        <p:txBody>
          <a:bodyPr/>
          <a:lstStyle/>
          <a:p>
            <a:endParaRPr lang="en-CA"/>
          </a:p>
        </p:txBody>
      </p:sp>
      <p:sp>
        <p:nvSpPr>
          <p:cNvPr id="5" name="Text 3"/>
          <p:cNvSpPr/>
          <p:nvPr/>
        </p:nvSpPr>
        <p:spPr>
          <a:xfrm>
            <a:off x="731520" y="2377440"/>
            <a:ext cx="7315200" cy="457200"/>
          </a:xfrm>
          <a:prstGeom prst="rect">
            <a:avLst/>
          </a:prstGeom>
          <a:noFill/>
          <a:ln/>
        </p:spPr>
        <p:txBody>
          <a:bodyPr wrap="square" lIns="0" tIns="0" rIns="0" bIns="0" rtlCol="0" anchor="ctr"/>
          <a:lstStyle/>
          <a:p>
            <a:pPr marL="0" indent="0">
              <a:buNone/>
            </a:pPr>
            <a:r>
              <a:rPr lang="en-US" sz="1800" dirty="0">
                <a:solidFill>
                  <a:srgbClr val="FFFFFF"/>
                </a:solidFill>
                <a:latin typeface="Calibri" pitchFamily="34" charset="0"/>
                <a:ea typeface="Calibri" pitchFamily="34" charset="-122"/>
                <a:cs typeface="Calibri" pitchFamily="34" charset="-120"/>
              </a:rPr>
              <a:t>Michael Fraser  •  Trajectory Research</a:t>
            </a:r>
            <a:endParaRPr lang="en-US" sz="1800" dirty="0"/>
          </a:p>
        </p:txBody>
      </p:sp>
      <p:sp>
        <p:nvSpPr>
          <p:cNvPr id="6" name="Text 4"/>
          <p:cNvSpPr/>
          <p:nvPr/>
        </p:nvSpPr>
        <p:spPr>
          <a:xfrm>
            <a:off x="731520" y="3200400"/>
            <a:ext cx="7315200" cy="731520"/>
          </a:xfrm>
          <a:prstGeom prst="rect">
            <a:avLst/>
          </a:prstGeom>
          <a:noFill/>
          <a:ln/>
        </p:spPr>
        <p:txBody>
          <a:bodyPr wrap="square" lIns="0" tIns="0" rIns="0" bIns="0" rtlCol="0" anchor="ctr"/>
          <a:lstStyle/>
          <a:p>
            <a:pPr marL="0" indent="0">
              <a:buNone/>
            </a:pPr>
            <a:r>
              <a:rPr lang="en-US" sz="2800" dirty="0">
                <a:solidFill>
                  <a:srgbClr val="E8E4DC"/>
                </a:solidFill>
                <a:latin typeface="Georgia" pitchFamily="34" charset="0"/>
                <a:ea typeface="Georgia" pitchFamily="34" charset="-122"/>
                <a:cs typeface="Georgia" pitchFamily="34" charset="-120"/>
              </a:rPr>
              <a:t>Thank you.</a:t>
            </a:r>
            <a:endParaRPr lang="en-US" sz="2800" dirty="0"/>
          </a:p>
        </p:txBody>
      </p:sp>
      <p:sp>
        <p:nvSpPr>
          <p:cNvPr id="7" name="Shape 5"/>
          <p:cNvSpPr/>
          <p:nvPr/>
        </p:nvSpPr>
        <p:spPr>
          <a:xfrm>
            <a:off x="0" y="5106924"/>
            <a:ext cx="9144000" cy="36576"/>
          </a:xfrm>
          <a:prstGeom prst="rect">
            <a:avLst/>
          </a:prstGeom>
          <a:solidFill>
            <a:srgbClr val="C9A84C"/>
          </a:solidFill>
          <a:ln/>
        </p:spPr>
        <p:txBody>
          <a:bodyPr/>
          <a:lstStyle/>
          <a:p>
            <a:endParaRPr lang="en-C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2">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1097280"/>
            <a:ext cx="7680960" cy="2011680"/>
          </a:xfrm>
          <a:prstGeom prst="rect">
            <a:avLst/>
          </a:prstGeom>
          <a:noFill/>
          <a:ln/>
        </p:spPr>
        <p:txBody>
          <a:bodyPr wrap="square" lIns="0" tIns="0" rIns="0" bIns="0" rtlCol="0" anchor="ctr"/>
          <a:lstStyle/>
          <a:p>
            <a:pPr marL="0" indent="0">
              <a:buNone/>
            </a:pPr>
            <a:r>
              <a:rPr lang="en-US" sz="4200" b="1" dirty="0">
                <a:solidFill>
                  <a:srgbClr val="C9A84C"/>
                </a:solidFill>
                <a:latin typeface="Georgia" pitchFamily="34" charset="0"/>
                <a:ea typeface="Georgia" pitchFamily="34" charset="-122"/>
                <a:cs typeface="Georgia" pitchFamily="34" charset="-120"/>
              </a:rPr>
              <a:t>The Stochastic Parrot critique</a:t>
            </a:r>
            <a:r>
              <a:rPr lang="en-US" sz="4200" dirty="0"/>
              <a:t> </a:t>
            </a:r>
            <a:r>
              <a:rPr lang="en-US" sz="4200" b="1" dirty="0">
                <a:solidFill>
                  <a:srgbClr val="C9A84C"/>
                </a:solidFill>
                <a:latin typeface="Georgia" pitchFamily="34" charset="0"/>
                <a:ea typeface="Georgia" pitchFamily="34" charset="-122"/>
                <a:cs typeface="Georgia" pitchFamily="34" charset="-120"/>
              </a:rPr>
              <a:t>is Behaviorism.</a:t>
            </a:r>
          </a:p>
          <a:p>
            <a:pPr marL="0" indent="0">
              <a:buNone/>
            </a:pPr>
            <a:endParaRPr lang="en-US" sz="4200" b="1" dirty="0">
              <a:solidFill>
                <a:srgbClr val="C9A84C"/>
              </a:solidFill>
              <a:latin typeface="Georgia" pitchFamily="34" charset="0"/>
            </a:endParaRPr>
          </a:p>
          <a:p>
            <a:pPr marL="0" indent="0">
              <a:buNone/>
            </a:pPr>
            <a:r>
              <a:rPr lang="en-US" sz="4200" b="1" dirty="0">
                <a:solidFill>
                  <a:srgbClr val="C9A84C"/>
                </a:solidFill>
                <a:latin typeface="Georgia" pitchFamily="34" charset="0"/>
              </a:rPr>
              <a:t>Don’t fall for it.</a:t>
            </a:r>
            <a:endParaRPr lang="en-US" sz="4200" dirty="0"/>
          </a:p>
        </p:txBody>
      </p:sp>
      <p:sp>
        <p:nvSpPr>
          <p:cNvPr id="3" name="Shape 1"/>
          <p:cNvSpPr/>
          <p:nvPr/>
        </p:nvSpPr>
        <p:spPr>
          <a:xfrm>
            <a:off x="731520" y="3428999"/>
            <a:ext cx="4191000" cy="45719"/>
          </a:xfrm>
          <a:prstGeom prst="rect">
            <a:avLst/>
          </a:prstGeom>
          <a:solidFill>
            <a:srgbClr val="C9A84C"/>
          </a:solidFill>
          <a:ln/>
        </p:spPr>
        <p:txBody>
          <a:bodyPr/>
          <a:lstStyle/>
          <a:p>
            <a:endParaRPr lang="en-CA"/>
          </a:p>
        </p:txBody>
      </p:sp>
      <p:sp>
        <p:nvSpPr>
          <p:cNvPr id="4" name="Text 2"/>
          <p:cNvSpPr/>
          <p:nvPr/>
        </p:nvSpPr>
        <p:spPr>
          <a:xfrm>
            <a:off x="731520" y="548640"/>
            <a:ext cx="914400" cy="457200"/>
          </a:xfrm>
          <a:prstGeom prst="rect">
            <a:avLst/>
          </a:prstGeom>
          <a:noFill/>
          <a:ln/>
        </p:spPr>
        <p:txBody>
          <a:bodyPr wrap="square" lIns="0" tIns="0" rIns="0" bIns="0" rtlCol="0" anchor="ctr"/>
          <a:lstStyle/>
          <a:p>
            <a:pPr marL="0" indent="0">
              <a:buNone/>
            </a:pPr>
            <a:r>
              <a:rPr lang="en-US" sz="1600" dirty="0">
                <a:solidFill>
                  <a:srgbClr val="8899AA"/>
                </a:solidFill>
                <a:latin typeface="Georgia" pitchFamily="34" charset="0"/>
                <a:ea typeface="Georgia" pitchFamily="34" charset="-122"/>
                <a:cs typeface="Georgia" pitchFamily="34" charset="-120"/>
              </a:rPr>
              <a:t>3.</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2">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640080"/>
            <a:ext cx="7680960" cy="3840480"/>
          </a:xfrm>
          <a:prstGeom prst="rect">
            <a:avLst/>
          </a:prstGeom>
          <a:solidFill>
            <a:srgbClr val="0D1B2A"/>
          </a:solidFill>
          <a:ln w="31750">
            <a:solidFill>
              <a:srgbClr val="C9A84C"/>
            </a:solidFill>
            <a:prstDash val="solid"/>
          </a:ln>
        </p:spPr>
        <p:txBody>
          <a:bodyPr/>
          <a:lstStyle/>
          <a:p>
            <a:endParaRPr lang="en-CA"/>
          </a:p>
        </p:txBody>
      </p:sp>
      <p:sp>
        <p:nvSpPr>
          <p:cNvPr id="3" name="Text 1"/>
          <p:cNvSpPr/>
          <p:nvPr/>
        </p:nvSpPr>
        <p:spPr>
          <a:xfrm>
            <a:off x="1097280" y="1280160"/>
            <a:ext cx="6949440" cy="2743200"/>
          </a:xfrm>
          <a:prstGeom prst="rect">
            <a:avLst/>
          </a:prstGeom>
          <a:noFill/>
          <a:ln/>
        </p:spPr>
        <p:txBody>
          <a:bodyPr wrap="square" lIns="0" tIns="0" rIns="0" bIns="0" rtlCol="0" anchor="ctr"/>
          <a:lstStyle/>
          <a:p>
            <a:pPr marL="0" indent="0" algn="ctr">
              <a:buNone/>
            </a:pPr>
            <a:r>
              <a:rPr lang="en-US" sz="3800" b="1" dirty="0">
                <a:solidFill>
                  <a:srgbClr val="C9A84C"/>
                </a:solidFill>
                <a:latin typeface="Georgia" pitchFamily="34" charset="0"/>
                <a:ea typeface="Georgia" pitchFamily="34" charset="-122"/>
                <a:cs typeface="Georgia" pitchFamily="34" charset="-120"/>
              </a:rPr>
              <a:t>The active trajectories of LLMs</a:t>
            </a:r>
            <a:r>
              <a:rPr lang="en-US" sz="3800" dirty="0"/>
              <a:t> </a:t>
            </a:r>
            <a:r>
              <a:rPr lang="en-US" sz="3800" b="1" dirty="0">
                <a:solidFill>
                  <a:srgbClr val="C9A84C"/>
                </a:solidFill>
                <a:latin typeface="Georgia" pitchFamily="34" charset="0"/>
                <a:ea typeface="Georgia" pitchFamily="34" charset="-122"/>
                <a:cs typeface="Georgia" pitchFamily="34" charset="-120"/>
              </a:rPr>
              <a:t>are </a:t>
            </a:r>
            <a:r>
              <a:rPr lang="en-US" sz="3800" b="1" i="1" dirty="0" err="1">
                <a:solidFill>
                  <a:srgbClr val="C9A84C"/>
                </a:solidFill>
                <a:latin typeface="Georgia" pitchFamily="34" charset="0"/>
                <a:ea typeface="Georgia" pitchFamily="34" charset="-122"/>
                <a:cs typeface="Georgia" pitchFamily="34" charset="-120"/>
              </a:rPr>
              <a:t>Misesian</a:t>
            </a:r>
            <a:r>
              <a:rPr lang="en-US" sz="3800" b="1" i="1" dirty="0">
                <a:solidFill>
                  <a:srgbClr val="C9A84C"/>
                </a:solidFill>
                <a:latin typeface="Georgia" pitchFamily="34" charset="0"/>
                <a:ea typeface="Georgia" pitchFamily="34" charset="-122"/>
                <a:cs typeface="Georgia" pitchFamily="34" charset="-120"/>
              </a:rPr>
              <a:t> actors</a:t>
            </a:r>
            <a:r>
              <a:rPr lang="en-US" sz="3800" b="1" dirty="0">
                <a:solidFill>
                  <a:srgbClr val="C9A84C"/>
                </a:solidFill>
                <a:latin typeface="Georgia" pitchFamily="34" charset="0"/>
                <a:ea typeface="Georgia" pitchFamily="34" charset="-122"/>
                <a:cs typeface="Georgia" pitchFamily="34" charset="-120"/>
              </a:rPr>
              <a:t>.</a:t>
            </a:r>
            <a:endParaRPr lang="en-US" sz="3800" dirty="0"/>
          </a:p>
        </p:txBody>
      </p:sp>
      <p:sp>
        <p:nvSpPr>
          <p:cNvPr id="4" name="Text 2"/>
          <p:cNvSpPr/>
          <p:nvPr/>
        </p:nvSpPr>
        <p:spPr>
          <a:xfrm>
            <a:off x="3474720" y="106680"/>
            <a:ext cx="2194560" cy="457200"/>
          </a:xfrm>
          <a:prstGeom prst="rect">
            <a:avLst/>
          </a:prstGeom>
          <a:noFill/>
          <a:ln/>
        </p:spPr>
        <p:txBody>
          <a:bodyPr wrap="square" rtlCol="0" anchor="ctr"/>
          <a:lstStyle/>
          <a:p>
            <a:pPr marL="0" indent="0" algn="ctr">
              <a:buNone/>
            </a:pPr>
            <a:r>
              <a:rPr lang="en-US" sz="1100" b="1" kern="0" spc="500" dirty="0">
                <a:solidFill>
                  <a:srgbClr val="8899AA"/>
                </a:solidFill>
                <a:latin typeface="Calibri" pitchFamily="34" charset="0"/>
                <a:ea typeface="Calibri" pitchFamily="34" charset="-122"/>
                <a:cs typeface="Calibri" pitchFamily="34" charset="-120"/>
              </a:rPr>
              <a:t>THE CLAIM</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731520" y="731520"/>
            <a:ext cx="54864" cy="3200400"/>
          </a:xfrm>
          <a:prstGeom prst="rect">
            <a:avLst/>
          </a:prstGeom>
          <a:solidFill>
            <a:srgbClr val="C9A84C"/>
          </a:solidFill>
          <a:ln/>
        </p:spPr>
        <p:txBody>
          <a:bodyPr/>
          <a:lstStyle/>
          <a:p>
            <a:endParaRPr lang="en-CA"/>
          </a:p>
        </p:txBody>
      </p:sp>
      <p:sp>
        <p:nvSpPr>
          <p:cNvPr id="3" name="Text 1"/>
          <p:cNvSpPr/>
          <p:nvPr/>
        </p:nvSpPr>
        <p:spPr>
          <a:xfrm>
            <a:off x="1097280" y="731520"/>
            <a:ext cx="7132320" cy="2743200"/>
          </a:xfrm>
          <a:prstGeom prst="rect">
            <a:avLst/>
          </a:prstGeom>
          <a:noFill/>
          <a:ln/>
        </p:spPr>
        <p:txBody>
          <a:bodyPr wrap="square" lIns="0" tIns="0" rIns="0" bIns="0" rtlCol="0" anchor="ctr"/>
          <a:lstStyle/>
          <a:p>
            <a:pPr marL="0" indent="0">
              <a:buNone/>
            </a:pPr>
            <a:r>
              <a:rPr lang="en-US" sz="2400" i="1" dirty="0">
                <a:solidFill>
                  <a:srgbClr val="FFFFFF"/>
                </a:solidFill>
                <a:latin typeface="Georgia" pitchFamily="34" charset="0"/>
                <a:ea typeface="Georgia" pitchFamily="34" charset="-122"/>
                <a:cs typeface="Georgia" pitchFamily="34" charset="-120"/>
              </a:rPr>
              <a:t>"The theme of praxeology is action as such."</a:t>
            </a:r>
            <a:endParaRPr lang="en-US" sz="2400" dirty="0"/>
          </a:p>
        </p:txBody>
      </p:sp>
      <p:sp>
        <p:nvSpPr>
          <p:cNvPr id="4" name="Text 2"/>
          <p:cNvSpPr/>
          <p:nvPr/>
        </p:nvSpPr>
        <p:spPr>
          <a:xfrm>
            <a:off x="1097280" y="3474720"/>
            <a:ext cx="7132320" cy="457200"/>
          </a:xfrm>
          <a:prstGeom prst="rect">
            <a:avLst/>
          </a:prstGeom>
          <a:noFill/>
          <a:ln/>
        </p:spPr>
        <p:txBody>
          <a:bodyPr wrap="square" lIns="0" tIns="0" rIns="0" bIns="0" rtlCol="0" anchor="ctr"/>
          <a:lstStyle/>
          <a:p>
            <a:pPr marL="0" indent="0">
              <a:buNone/>
            </a:pPr>
            <a:r>
              <a:rPr lang="en-US" sz="1400" dirty="0">
                <a:solidFill>
                  <a:srgbClr val="C9A84C"/>
                </a:solidFill>
                <a:latin typeface="Calibri" pitchFamily="34" charset="0"/>
                <a:ea typeface="Calibri" pitchFamily="34" charset="-122"/>
                <a:cs typeface="Calibri" pitchFamily="34" charset="-120"/>
              </a:rPr>
              <a:t>— Mises, Human Action, Ch.I §1</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4">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731520" y="1097280"/>
            <a:ext cx="7680960" cy="731520"/>
          </a:xfrm>
          <a:prstGeom prst="rect">
            <a:avLst/>
          </a:prstGeom>
          <a:noFill/>
          <a:ln/>
        </p:spPr>
        <p:txBody>
          <a:bodyPr wrap="square" lIns="0" tIns="0" rIns="0" bIns="0" rtlCol="0" anchor="ctr"/>
          <a:lstStyle/>
          <a:p>
            <a:pPr marL="0" indent="0">
              <a:buNone/>
            </a:pPr>
            <a:r>
              <a:rPr lang="en-US" sz="2400" dirty="0">
                <a:solidFill>
                  <a:srgbClr val="B0B0B0"/>
                </a:solidFill>
                <a:latin typeface="Calibri" pitchFamily="34" charset="0"/>
                <a:ea typeface="Calibri" pitchFamily="34" charset="-122"/>
                <a:cs typeface="Calibri" pitchFamily="34" charset="-120"/>
              </a:rPr>
              <a:t>This argument concerns</a:t>
            </a:r>
            <a:endParaRPr lang="en-US" sz="2400" dirty="0"/>
          </a:p>
        </p:txBody>
      </p:sp>
      <p:sp>
        <p:nvSpPr>
          <p:cNvPr id="3" name="Text 1"/>
          <p:cNvSpPr/>
          <p:nvPr/>
        </p:nvSpPr>
        <p:spPr>
          <a:xfrm>
            <a:off x="731519" y="1828800"/>
            <a:ext cx="8228063" cy="914400"/>
          </a:xfrm>
          <a:prstGeom prst="rect">
            <a:avLst/>
          </a:prstGeom>
          <a:noFill/>
          <a:ln/>
        </p:spPr>
        <p:txBody>
          <a:bodyPr wrap="square" lIns="0" tIns="0" rIns="0" bIns="0" rtlCol="0" anchor="ctr"/>
          <a:lstStyle/>
          <a:p>
            <a:pPr marL="0" indent="0">
              <a:buNone/>
            </a:pPr>
            <a:r>
              <a:rPr lang="en-US" sz="4200" b="1" dirty="0">
                <a:solidFill>
                  <a:srgbClr val="C9A84C"/>
                </a:solidFill>
                <a:latin typeface="Georgia" pitchFamily="34" charset="0"/>
                <a:ea typeface="Georgia" pitchFamily="34" charset="-122"/>
                <a:cs typeface="Georgia" pitchFamily="34" charset="-120"/>
              </a:rPr>
              <a:t>Structural subjectivity, not phenomenal consciousness.</a:t>
            </a:r>
            <a:endParaRPr lang="en-US" sz="4200" dirty="0"/>
          </a:p>
        </p:txBody>
      </p:sp>
      <p:sp>
        <p:nvSpPr>
          <p:cNvPr id="4" name="Shape 2"/>
          <p:cNvSpPr/>
          <p:nvPr/>
        </p:nvSpPr>
        <p:spPr>
          <a:xfrm>
            <a:off x="731520" y="3017520"/>
            <a:ext cx="1828800" cy="27432"/>
          </a:xfrm>
          <a:prstGeom prst="rect">
            <a:avLst/>
          </a:prstGeom>
          <a:solidFill>
            <a:srgbClr val="C9A84C"/>
          </a:solidFill>
          <a:ln/>
        </p:spPr>
        <p:txBody>
          <a:bodyPr/>
          <a:lstStyle/>
          <a:p>
            <a:endParaRPr lang="en-CA"/>
          </a:p>
        </p:txBody>
      </p:sp>
      <p:sp>
        <p:nvSpPr>
          <p:cNvPr id="5" name="Text 3"/>
          <p:cNvSpPr/>
          <p:nvPr/>
        </p:nvSpPr>
        <p:spPr>
          <a:xfrm>
            <a:off x="731520" y="3291840"/>
            <a:ext cx="7680960" cy="914400"/>
          </a:xfrm>
          <a:prstGeom prst="rect">
            <a:avLst/>
          </a:prstGeom>
          <a:noFill/>
          <a:ln/>
        </p:spPr>
        <p:txBody>
          <a:bodyPr wrap="square" lIns="0" tIns="0" rIns="0" bIns="0" rtlCol="0" anchor="ctr"/>
          <a:lstStyle/>
          <a:p>
            <a:pPr marL="0" indent="0">
              <a:buNone/>
            </a:pPr>
            <a:r>
              <a:rPr lang="en-US" sz="1700" i="1" dirty="0">
                <a:solidFill>
                  <a:srgbClr val="E8E4DC"/>
                </a:solidFill>
                <a:latin typeface="Calibri" pitchFamily="34" charset="0"/>
                <a:ea typeface="Calibri" pitchFamily="34" charset="-122"/>
                <a:cs typeface="Calibri" pitchFamily="34" charset="-120"/>
              </a:rPr>
              <a:t>Situatedness — having a position from which distinctions are made,</a:t>
            </a:r>
            <a:endParaRPr lang="en-US" sz="1700" dirty="0"/>
          </a:p>
          <a:p>
            <a:pPr marL="0" indent="0">
              <a:buNone/>
            </a:pPr>
            <a:r>
              <a:rPr lang="en-US" sz="1700" i="1" dirty="0">
                <a:solidFill>
                  <a:srgbClr val="E8E4DC"/>
                </a:solidFill>
                <a:latin typeface="Calibri" pitchFamily="34" charset="0"/>
                <a:ea typeface="Calibri" pitchFamily="34" charset="-122"/>
                <a:cs typeface="Calibri" pitchFamily="34" charset="-120"/>
              </a:rPr>
              <a:t>realizing an unfolding path that accumulates across time.</a:t>
            </a:r>
            <a:endParaRPr lang="en-US"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C9A84C"/>
          </a:solidFill>
          <a:ln/>
        </p:spPr>
        <p:txBody>
          <a:bodyPr/>
          <a:lstStyle/>
          <a:p>
            <a:endParaRPr lang="en-CA"/>
          </a:p>
        </p:txBody>
      </p:sp>
      <p:sp>
        <p:nvSpPr>
          <p:cNvPr id="3" name="Text 1"/>
          <p:cNvSpPr/>
          <p:nvPr/>
        </p:nvSpPr>
        <p:spPr>
          <a:xfrm>
            <a:off x="731520" y="274320"/>
            <a:ext cx="7315200" cy="365760"/>
          </a:xfrm>
          <a:prstGeom prst="rect">
            <a:avLst/>
          </a:prstGeom>
          <a:noFill/>
          <a:ln/>
        </p:spPr>
        <p:txBody>
          <a:bodyPr wrap="square" lIns="0" tIns="0" rIns="0" bIns="0" rtlCol="0" anchor="ctr"/>
          <a:lstStyle/>
          <a:p>
            <a:pPr marL="0" indent="0">
              <a:buNone/>
            </a:pPr>
            <a:r>
              <a:rPr lang="en-US" sz="1100" b="1" kern="0" spc="500" dirty="0">
                <a:solidFill>
                  <a:srgbClr val="8899AA"/>
                </a:solidFill>
                <a:latin typeface="Calibri" pitchFamily="34" charset="0"/>
                <a:ea typeface="Calibri" pitchFamily="34" charset="-122"/>
                <a:cs typeface="Calibri" pitchFamily="34" charset="-120"/>
              </a:rPr>
              <a:t>THE ARGUMENT</a:t>
            </a:r>
            <a:endParaRPr lang="en-US" sz="1100" dirty="0"/>
          </a:p>
        </p:txBody>
      </p:sp>
      <p:sp>
        <p:nvSpPr>
          <p:cNvPr id="4" name="Text 2"/>
          <p:cNvSpPr/>
          <p:nvPr/>
        </p:nvSpPr>
        <p:spPr>
          <a:xfrm>
            <a:off x="731520" y="685800"/>
            <a:ext cx="7315200" cy="54864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Four Steps</a:t>
            </a:r>
            <a:endParaRPr lang="en-US" sz="3200" dirty="0"/>
          </a:p>
        </p:txBody>
      </p:sp>
      <p:sp>
        <p:nvSpPr>
          <p:cNvPr id="5" name="Shape 3"/>
          <p:cNvSpPr/>
          <p:nvPr/>
        </p:nvSpPr>
        <p:spPr>
          <a:xfrm>
            <a:off x="731520" y="1508760"/>
            <a:ext cx="411480" cy="411480"/>
          </a:xfrm>
          <a:prstGeom prst="ellipse">
            <a:avLst/>
          </a:prstGeom>
          <a:solidFill>
            <a:srgbClr val="2A4A6B"/>
          </a:solidFill>
          <a:ln w="12700">
            <a:solidFill>
              <a:srgbClr val="C9A84C"/>
            </a:solidFill>
            <a:prstDash val="solid"/>
          </a:ln>
        </p:spPr>
        <p:txBody>
          <a:bodyPr/>
          <a:lstStyle/>
          <a:p>
            <a:endParaRPr lang="en-CA"/>
          </a:p>
        </p:txBody>
      </p:sp>
      <p:sp>
        <p:nvSpPr>
          <p:cNvPr id="6" name="Text 4"/>
          <p:cNvSpPr/>
          <p:nvPr/>
        </p:nvSpPr>
        <p:spPr>
          <a:xfrm>
            <a:off x="731520" y="1508760"/>
            <a:ext cx="411480" cy="411480"/>
          </a:xfrm>
          <a:prstGeom prst="rect">
            <a:avLst/>
          </a:prstGeom>
          <a:noFill/>
          <a:ln/>
        </p:spPr>
        <p:txBody>
          <a:bodyPr wrap="square" lIns="0" tIns="0" rIns="0" bIns="0" rtlCol="0" anchor="ctr"/>
          <a:lstStyle/>
          <a:p>
            <a:pPr marL="0" indent="0" algn="ctr">
              <a:buNone/>
            </a:pPr>
            <a:r>
              <a:rPr lang="en-US" sz="1600" b="1" dirty="0">
                <a:solidFill>
                  <a:srgbClr val="C9A84C"/>
                </a:solidFill>
                <a:latin typeface="Georgia" pitchFamily="34" charset="0"/>
                <a:ea typeface="Georgia" pitchFamily="34" charset="-122"/>
                <a:cs typeface="Georgia" pitchFamily="34" charset="-120"/>
              </a:rPr>
              <a:t>1</a:t>
            </a:r>
            <a:endParaRPr lang="en-US" sz="1600" dirty="0"/>
          </a:p>
        </p:txBody>
      </p:sp>
      <p:sp>
        <p:nvSpPr>
          <p:cNvPr id="7" name="Text 5"/>
          <p:cNvSpPr/>
          <p:nvPr/>
        </p:nvSpPr>
        <p:spPr>
          <a:xfrm>
            <a:off x="1371600" y="1463040"/>
            <a:ext cx="6858000" cy="594360"/>
          </a:xfrm>
          <a:prstGeom prst="rect">
            <a:avLst/>
          </a:prstGeom>
          <a:noFill/>
          <a:ln/>
        </p:spPr>
        <p:txBody>
          <a:bodyPr wrap="square" lIns="0" tIns="0" rIns="0" bIns="0" rtlCol="0" anchor="ctr"/>
          <a:lstStyle/>
          <a:p>
            <a:pPr marL="0" indent="0">
              <a:buNone/>
            </a:pPr>
            <a:r>
              <a:rPr lang="en-US" sz="1500" dirty="0">
                <a:solidFill>
                  <a:srgbClr val="E8E4DC"/>
                </a:solidFill>
                <a:latin typeface="Calibri" pitchFamily="34" charset="0"/>
                <a:ea typeface="Calibri" pitchFamily="34" charset="-122"/>
                <a:cs typeface="Calibri" pitchFamily="34" charset="-120"/>
              </a:rPr>
              <a:t>Mises’ praxeology is formal, not psychological — it involves the structure of action, not the mental events that produce it.</a:t>
            </a:r>
            <a:endParaRPr lang="en-US" sz="1500" dirty="0"/>
          </a:p>
        </p:txBody>
      </p:sp>
      <p:sp>
        <p:nvSpPr>
          <p:cNvPr id="8" name="Shape 6"/>
          <p:cNvSpPr/>
          <p:nvPr/>
        </p:nvSpPr>
        <p:spPr>
          <a:xfrm>
            <a:off x="731520" y="2331720"/>
            <a:ext cx="411480" cy="411480"/>
          </a:xfrm>
          <a:prstGeom prst="ellipse">
            <a:avLst/>
          </a:prstGeom>
          <a:solidFill>
            <a:srgbClr val="2A4A6B"/>
          </a:solidFill>
          <a:ln w="12700">
            <a:solidFill>
              <a:srgbClr val="C9A84C"/>
            </a:solidFill>
            <a:prstDash val="solid"/>
          </a:ln>
        </p:spPr>
        <p:txBody>
          <a:bodyPr/>
          <a:lstStyle/>
          <a:p>
            <a:endParaRPr lang="en-CA"/>
          </a:p>
        </p:txBody>
      </p:sp>
      <p:sp>
        <p:nvSpPr>
          <p:cNvPr id="9" name="Text 7"/>
          <p:cNvSpPr/>
          <p:nvPr/>
        </p:nvSpPr>
        <p:spPr>
          <a:xfrm>
            <a:off x="731520" y="2331720"/>
            <a:ext cx="411480" cy="411480"/>
          </a:xfrm>
          <a:prstGeom prst="rect">
            <a:avLst/>
          </a:prstGeom>
          <a:noFill/>
          <a:ln/>
        </p:spPr>
        <p:txBody>
          <a:bodyPr wrap="square" lIns="0" tIns="0" rIns="0" bIns="0" rtlCol="0" anchor="ctr"/>
          <a:lstStyle/>
          <a:p>
            <a:pPr marL="0" indent="0" algn="ctr">
              <a:buNone/>
            </a:pPr>
            <a:r>
              <a:rPr lang="en-US" sz="1600" b="1" dirty="0">
                <a:solidFill>
                  <a:srgbClr val="C9A84C"/>
                </a:solidFill>
                <a:latin typeface="Georgia" pitchFamily="34" charset="0"/>
                <a:ea typeface="Georgia" pitchFamily="34" charset="-122"/>
                <a:cs typeface="Georgia" pitchFamily="34" charset="-120"/>
              </a:rPr>
              <a:t>2</a:t>
            </a:r>
            <a:endParaRPr lang="en-US" sz="1600" dirty="0"/>
          </a:p>
        </p:txBody>
      </p:sp>
      <p:sp>
        <p:nvSpPr>
          <p:cNvPr id="10" name="Text 8"/>
          <p:cNvSpPr/>
          <p:nvPr/>
        </p:nvSpPr>
        <p:spPr>
          <a:xfrm>
            <a:off x="1371600" y="2286000"/>
            <a:ext cx="6858000" cy="594360"/>
          </a:xfrm>
          <a:prstGeom prst="rect">
            <a:avLst/>
          </a:prstGeom>
          <a:noFill/>
          <a:ln/>
        </p:spPr>
        <p:txBody>
          <a:bodyPr wrap="square" lIns="0" tIns="0" rIns="0" bIns="0" rtlCol="0" anchor="ctr"/>
          <a:lstStyle/>
          <a:p>
            <a:pPr marL="0" indent="0">
              <a:buNone/>
            </a:pPr>
            <a:r>
              <a:rPr lang="en-US" sz="1500" dirty="0">
                <a:solidFill>
                  <a:srgbClr val="E8E4DC"/>
                </a:solidFill>
                <a:latin typeface="Calibri" pitchFamily="34" charset="0"/>
                <a:ea typeface="Calibri" pitchFamily="34" charset="-122"/>
                <a:cs typeface="Calibri" pitchFamily="34" charset="-120"/>
              </a:rPr>
              <a:t>Active trajectories — the generated sequences of aligned language models — satisfies these formal categories of action.</a:t>
            </a:r>
            <a:endParaRPr lang="en-US" sz="1500" dirty="0"/>
          </a:p>
        </p:txBody>
      </p:sp>
      <p:sp>
        <p:nvSpPr>
          <p:cNvPr id="11" name="Shape 9"/>
          <p:cNvSpPr/>
          <p:nvPr/>
        </p:nvSpPr>
        <p:spPr>
          <a:xfrm>
            <a:off x="731520" y="3154680"/>
            <a:ext cx="411480" cy="411480"/>
          </a:xfrm>
          <a:prstGeom prst="ellipse">
            <a:avLst/>
          </a:prstGeom>
          <a:solidFill>
            <a:srgbClr val="2A4A6B"/>
          </a:solidFill>
          <a:ln w="12700">
            <a:solidFill>
              <a:srgbClr val="C9A84C"/>
            </a:solidFill>
            <a:prstDash val="solid"/>
          </a:ln>
        </p:spPr>
        <p:txBody>
          <a:bodyPr/>
          <a:lstStyle/>
          <a:p>
            <a:endParaRPr lang="en-CA"/>
          </a:p>
        </p:txBody>
      </p:sp>
      <p:sp>
        <p:nvSpPr>
          <p:cNvPr id="12" name="Text 10"/>
          <p:cNvSpPr/>
          <p:nvPr/>
        </p:nvSpPr>
        <p:spPr>
          <a:xfrm>
            <a:off x="731520" y="3154680"/>
            <a:ext cx="411480" cy="411480"/>
          </a:xfrm>
          <a:prstGeom prst="rect">
            <a:avLst/>
          </a:prstGeom>
          <a:noFill/>
          <a:ln/>
        </p:spPr>
        <p:txBody>
          <a:bodyPr wrap="square" lIns="0" tIns="0" rIns="0" bIns="0" rtlCol="0" anchor="ctr"/>
          <a:lstStyle/>
          <a:p>
            <a:pPr marL="0" indent="0" algn="ctr">
              <a:buNone/>
            </a:pPr>
            <a:r>
              <a:rPr lang="en-US" sz="1600" b="1" dirty="0">
                <a:solidFill>
                  <a:srgbClr val="C9A84C"/>
                </a:solidFill>
                <a:latin typeface="Georgia" pitchFamily="34" charset="0"/>
                <a:ea typeface="Georgia" pitchFamily="34" charset="-122"/>
                <a:cs typeface="Georgia" pitchFamily="34" charset="-120"/>
              </a:rPr>
              <a:t>3</a:t>
            </a:r>
            <a:endParaRPr lang="en-US" sz="1600" dirty="0"/>
          </a:p>
        </p:txBody>
      </p:sp>
      <p:sp>
        <p:nvSpPr>
          <p:cNvPr id="13" name="Text 11"/>
          <p:cNvSpPr/>
          <p:nvPr/>
        </p:nvSpPr>
        <p:spPr>
          <a:xfrm>
            <a:off x="1371600" y="3108960"/>
            <a:ext cx="6858000" cy="594360"/>
          </a:xfrm>
          <a:prstGeom prst="rect">
            <a:avLst/>
          </a:prstGeom>
          <a:noFill/>
          <a:ln/>
        </p:spPr>
        <p:txBody>
          <a:bodyPr wrap="square" lIns="0" tIns="0" rIns="0" bIns="0" rtlCol="0" anchor="ctr"/>
          <a:lstStyle/>
          <a:p>
            <a:pPr marL="0" indent="0">
              <a:buNone/>
            </a:pPr>
            <a:r>
              <a:rPr lang="en-US" sz="1500" dirty="0">
                <a:solidFill>
                  <a:srgbClr val="E8E4DC"/>
                </a:solidFill>
                <a:latin typeface="Calibri" pitchFamily="34" charset="0"/>
                <a:ea typeface="Calibri" pitchFamily="34" charset="-122"/>
                <a:cs typeface="Calibri" pitchFamily="34" charset="-120"/>
              </a:rPr>
              <a:t>The three strands of Mises’ own alter ego argument — the warrant by which he recognizes action in other humans — are satisfied.</a:t>
            </a:r>
            <a:endParaRPr lang="en-US" sz="1500" dirty="0"/>
          </a:p>
        </p:txBody>
      </p:sp>
      <p:sp>
        <p:nvSpPr>
          <p:cNvPr id="14" name="Shape 12"/>
          <p:cNvSpPr/>
          <p:nvPr/>
        </p:nvSpPr>
        <p:spPr>
          <a:xfrm>
            <a:off x="731520" y="3977640"/>
            <a:ext cx="411480" cy="411480"/>
          </a:xfrm>
          <a:prstGeom prst="ellipse">
            <a:avLst/>
          </a:prstGeom>
          <a:solidFill>
            <a:srgbClr val="C9A84C"/>
          </a:solidFill>
          <a:ln w="12700">
            <a:solidFill>
              <a:srgbClr val="C9A84C"/>
            </a:solidFill>
            <a:prstDash val="solid"/>
          </a:ln>
        </p:spPr>
        <p:txBody>
          <a:bodyPr/>
          <a:lstStyle/>
          <a:p>
            <a:endParaRPr lang="en-CA"/>
          </a:p>
        </p:txBody>
      </p:sp>
      <p:sp>
        <p:nvSpPr>
          <p:cNvPr id="15" name="Text 13"/>
          <p:cNvSpPr/>
          <p:nvPr/>
        </p:nvSpPr>
        <p:spPr>
          <a:xfrm>
            <a:off x="731520" y="3977640"/>
            <a:ext cx="411480" cy="411480"/>
          </a:xfrm>
          <a:prstGeom prst="rect">
            <a:avLst/>
          </a:prstGeom>
          <a:noFill/>
          <a:ln/>
        </p:spPr>
        <p:txBody>
          <a:bodyPr wrap="square" lIns="0" tIns="0" rIns="0" bIns="0" rtlCol="0" anchor="ctr"/>
          <a:lstStyle/>
          <a:p>
            <a:pPr marL="0" indent="0" algn="ctr">
              <a:buNone/>
            </a:pPr>
            <a:r>
              <a:rPr lang="en-US" sz="1600" b="1" dirty="0">
                <a:solidFill>
                  <a:srgbClr val="0D1B2A"/>
                </a:solidFill>
                <a:latin typeface="Georgia" pitchFamily="34" charset="0"/>
                <a:ea typeface="Georgia" pitchFamily="34" charset="-122"/>
                <a:cs typeface="Georgia" pitchFamily="34" charset="-120"/>
              </a:rPr>
              <a:t>4</a:t>
            </a:r>
            <a:endParaRPr lang="en-US" sz="1600" dirty="0"/>
          </a:p>
        </p:txBody>
      </p:sp>
      <p:sp>
        <p:nvSpPr>
          <p:cNvPr id="16" name="Text 14"/>
          <p:cNvSpPr/>
          <p:nvPr/>
        </p:nvSpPr>
        <p:spPr>
          <a:xfrm>
            <a:off x="1371600" y="3931920"/>
            <a:ext cx="6858000" cy="594360"/>
          </a:xfrm>
          <a:prstGeom prst="rect">
            <a:avLst/>
          </a:prstGeom>
          <a:noFill/>
          <a:ln/>
        </p:spPr>
        <p:txBody>
          <a:bodyPr wrap="square" lIns="0" tIns="0" rIns="0" bIns="0" rtlCol="0" anchor="ctr"/>
          <a:lstStyle/>
          <a:p>
            <a:pPr marL="0" indent="0">
              <a:buNone/>
            </a:pPr>
            <a:r>
              <a:rPr lang="en-US" sz="1500" b="1" dirty="0">
                <a:solidFill>
                  <a:srgbClr val="C9A84C"/>
                </a:solidFill>
                <a:latin typeface="Calibri" pitchFamily="34" charset="0"/>
                <a:ea typeface="Calibri" pitchFamily="34" charset="-122"/>
                <a:cs typeface="Calibri" pitchFamily="34" charset="-120"/>
              </a:rPr>
              <a:t>Active trajectories are therefore actors in the praxeological sense.</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96</TotalTime>
  <Words>2584</Words>
  <Application>Microsoft Office PowerPoint</Application>
  <PresentationFormat>On-screen Show (16:9)</PresentationFormat>
  <Paragraphs>314</Paragraphs>
  <Slides>47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Michael Fraser</cp:lastModifiedBy>
  <cp:revision>4</cp:revision>
  <dcterms:created xsi:type="dcterms:W3CDTF">2013-01-27T09:14:16Z</dcterms:created>
  <dcterms:modified xsi:type="dcterms:W3CDTF">2026-03-21T13:21:59Z</dcterms:modified>
  <cp:category/>
</cp:coreProperties>
</file>